
<file path=[Content_Types].xml><?xml version="1.0" encoding="utf-8"?>
<Types xmlns="http://schemas.openxmlformats.org/package/2006/content-types">
  <Default Extension="gif" ContentType="image/gif"/>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93455" r:id="rId4"/>
  </p:sldMasterIdLst>
  <p:notesMasterIdLst>
    <p:notesMasterId r:id="rId38"/>
  </p:notesMasterIdLst>
  <p:sldIdLst>
    <p:sldId id="256" r:id="rId5"/>
    <p:sldId id="386" r:id="rId6"/>
    <p:sldId id="387" r:id="rId7"/>
    <p:sldId id="388" r:id="rId8"/>
    <p:sldId id="389" r:id="rId9"/>
    <p:sldId id="390" r:id="rId10"/>
    <p:sldId id="391" r:id="rId11"/>
    <p:sldId id="392" r:id="rId12"/>
    <p:sldId id="393" r:id="rId13"/>
    <p:sldId id="394" r:id="rId14"/>
    <p:sldId id="398" r:id="rId15"/>
    <p:sldId id="402" r:id="rId16"/>
    <p:sldId id="395" r:id="rId17"/>
    <p:sldId id="396" r:id="rId18"/>
    <p:sldId id="397" r:id="rId19"/>
    <p:sldId id="399" r:id="rId20"/>
    <p:sldId id="400" r:id="rId21"/>
    <p:sldId id="401" r:id="rId22"/>
    <p:sldId id="403" r:id="rId23"/>
    <p:sldId id="404" r:id="rId24"/>
    <p:sldId id="405" r:id="rId25"/>
    <p:sldId id="407" r:id="rId26"/>
    <p:sldId id="408" r:id="rId27"/>
    <p:sldId id="409" r:id="rId28"/>
    <p:sldId id="406" r:id="rId29"/>
    <p:sldId id="410" r:id="rId30"/>
    <p:sldId id="411" r:id="rId31"/>
    <p:sldId id="412" r:id="rId32"/>
    <p:sldId id="421" r:id="rId33"/>
    <p:sldId id="422" r:id="rId34"/>
    <p:sldId id="423" r:id="rId35"/>
    <p:sldId id="424" r:id="rId36"/>
    <p:sldId id="263" r:id="rId37"/>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Noelle Ibrahim" initials="NI" lastIdx="8" clrIdx="0">
    <p:extLst>
      <p:ext uri="{19B8F6BF-5375-455C-9EA6-DF929625EA0E}">
        <p15:presenceInfo xmlns:p15="http://schemas.microsoft.com/office/powerpoint/2012/main" userId="c898572536fa4833"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A47"/>
    <a:srgbClr val="136855"/>
    <a:srgbClr val="0E5244"/>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4568" autoAdjust="0"/>
    <p:restoredTop sz="94643"/>
  </p:normalViewPr>
  <p:slideViewPr>
    <p:cSldViewPr snapToGrid="0" snapToObjects="1">
      <p:cViewPr varScale="1">
        <p:scale>
          <a:sx n="107" d="100"/>
          <a:sy n="107" d="100"/>
        </p:scale>
        <p:origin x="346" y="77"/>
      </p:cViewPr>
      <p:guideLst>
        <p:guide orient="horz" pos="1620"/>
        <p:guide pos="2880"/>
      </p:guideLst>
    </p:cSldViewPr>
  </p:slideViewPr>
  <p:notesTextViewPr>
    <p:cViewPr>
      <p:scale>
        <a:sx n="100" d="100"/>
        <a:sy n="100" d="100"/>
      </p:scale>
      <p:origin x="0" y="0"/>
    </p:cViewPr>
  </p:notesTextViewPr>
  <p:sorterViewPr>
    <p:cViewPr>
      <p:scale>
        <a:sx n="149" d="100"/>
        <a:sy n="149"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commentAuthors" Target="commentAuthors.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B48396A-1F0A-4774-B8FE-C07FE4636A65}" type="datetimeFigureOut">
              <a:rPr lang="en-US" smtClean="0"/>
              <a:t>3/21/2020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6FBD007-FD5F-44AB-887D-F160FB49A0B4}" type="slidenum">
              <a:rPr lang="en-US" smtClean="0"/>
              <a:t>‹#›</a:t>
            </a:fld>
            <a:endParaRPr lang="en-US"/>
          </a:p>
        </p:txBody>
      </p:sp>
    </p:spTree>
    <p:extLst>
      <p:ext uri="{BB962C8B-B14F-4D97-AF65-F5344CB8AC3E}">
        <p14:creationId xmlns:p14="http://schemas.microsoft.com/office/powerpoint/2010/main" val="27143342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Big Data Analytics - Title Slide - Background.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1968" cy="5143500"/>
          </a:xfrm>
          <a:prstGeom prst="rect">
            <a:avLst/>
          </a:prstGeom>
        </p:spPr>
      </p:pic>
      <p:sp>
        <p:nvSpPr>
          <p:cNvPr id="2" name="Title 1"/>
          <p:cNvSpPr>
            <a:spLocks noGrp="1"/>
          </p:cNvSpPr>
          <p:nvPr>
            <p:ph type="ctrTitle"/>
          </p:nvPr>
        </p:nvSpPr>
        <p:spPr>
          <a:xfrm>
            <a:off x="309880" y="368459"/>
            <a:ext cx="7772400" cy="759301"/>
          </a:xfrm>
        </p:spPr>
        <p:txBody>
          <a:bodyPr>
            <a:normAutofit/>
          </a:bodyPr>
          <a:lstStyle>
            <a:lvl1pPr algn="l">
              <a:defRPr sz="3200" b="1">
                <a:solidFill>
                  <a:srgbClr val="136855"/>
                </a:solidFill>
              </a:defRPr>
            </a:lvl1pPr>
          </a:lstStyle>
          <a:p>
            <a:r>
              <a:rPr lang="en-US" dirty="0"/>
              <a:t>Click to edit Master title style</a:t>
            </a:r>
          </a:p>
        </p:txBody>
      </p:sp>
      <p:sp>
        <p:nvSpPr>
          <p:cNvPr id="3" name="Subtitle 2"/>
          <p:cNvSpPr>
            <a:spLocks noGrp="1"/>
          </p:cNvSpPr>
          <p:nvPr>
            <p:ph type="subTitle" idx="1"/>
          </p:nvPr>
        </p:nvSpPr>
        <p:spPr>
          <a:xfrm>
            <a:off x="309880" y="1145858"/>
            <a:ext cx="3906520" cy="1314450"/>
          </a:xfrm>
        </p:spPr>
        <p:txBody>
          <a:bodyPr>
            <a:normAutofit/>
          </a:bodyPr>
          <a:lstStyle>
            <a:lvl1pPr marL="0" indent="0" algn="l">
              <a:buNone/>
              <a:defRPr sz="24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340360" y="4767263"/>
            <a:ext cx="2133600" cy="273844"/>
          </a:xfrm>
        </p:spPr>
        <p:txBody>
          <a:bodyPr/>
          <a:lstStyle>
            <a:lvl1pPr algn="l">
              <a:defRPr/>
            </a:lvl1pPr>
          </a:lstStyle>
          <a:p>
            <a:fld id="{AF88E988-FB04-AB4E-BE5A-59F242AF7F7A}" type="slidenum">
              <a:rPr lang="en-US" smtClean="0"/>
              <a:pPr/>
              <a:t>‹#›</a:t>
            </a:fld>
            <a:endParaRPr lang="en-US" dirty="0"/>
          </a:p>
        </p:txBody>
      </p:sp>
    </p:spTree>
    <p:extLst>
      <p:ext uri="{BB962C8B-B14F-4D97-AF65-F5344CB8AC3E}">
        <p14:creationId xmlns:p14="http://schemas.microsoft.com/office/powerpoint/2010/main" val="17283514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8" name="Picture 7" descr="Big Data Analytics - Slide Backgrounds_Artboard 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2223" cy="5143500"/>
          </a:xfrm>
          <a:prstGeom prst="rect">
            <a:avLst/>
          </a:prstGeom>
        </p:spPr>
      </p:pic>
      <p:sp>
        <p:nvSpPr>
          <p:cNvPr id="2" name="Title 1"/>
          <p:cNvSpPr>
            <a:spLocks noGrp="1"/>
          </p:cNvSpPr>
          <p:nvPr>
            <p:ph type="title"/>
          </p:nvPr>
        </p:nvSpPr>
        <p:spPr>
          <a:xfrm>
            <a:off x="1717040" y="205979"/>
            <a:ext cx="6969760" cy="857250"/>
          </a:xfrm>
        </p:spPr>
        <p:txBody>
          <a:bodyPr>
            <a:normAutofit/>
          </a:bodyPr>
          <a:lstStyle>
            <a:lvl1pPr algn="l">
              <a:defRPr sz="2800" b="1">
                <a:solidFill>
                  <a:srgbClr val="136855"/>
                </a:solidFill>
              </a:defRPr>
            </a:lvl1pPr>
          </a:lstStyle>
          <a:p>
            <a:r>
              <a:rPr lang="en-US" dirty="0"/>
              <a:t>Click to edit Master title style</a:t>
            </a:r>
          </a:p>
        </p:txBody>
      </p:sp>
      <p:sp>
        <p:nvSpPr>
          <p:cNvPr id="3" name="Content Placeholder 2"/>
          <p:cNvSpPr>
            <a:spLocks noGrp="1"/>
          </p:cNvSpPr>
          <p:nvPr>
            <p:ph idx="1"/>
          </p:nvPr>
        </p:nvSpPr>
        <p:spPr>
          <a:xfrm>
            <a:off x="1717040" y="1200151"/>
            <a:ext cx="6969760" cy="3394472"/>
          </a:xfrm>
        </p:spPr>
        <p:txBody>
          <a:bodyPr>
            <a:normAutofit/>
          </a:bodyPr>
          <a:lstStyle>
            <a:lvl1pPr>
              <a:defRPr sz="1600"/>
            </a:lvl1pPr>
            <a:lvl2pPr>
              <a:defRPr sz="1600"/>
            </a:lvl2pPr>
            <a:lvl3pPr>
              <a:defRPr sz="16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11"/>
          </p:nvPr>
        </p:nvSpPr>
        <p:spPr/>
        <p:txBody>
          <a:bodyPr/>
          <a:lstStyle>
            <a:lvl1pPr>
              <a:defRPr b="1"/>
            </a:lvl1pPr>
          </a:lstStyle>
          <a:p>
            <a:endParaRPr lang="en-US" dirty="0"/>
          </a:p>
        </p:txBody>
      </p:sp>
      <p:sp>
        <p:nvSpPr>
          <p:cNvPr id="6" name="Slide Number Placeholder 5"/>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32203822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8" name="Picture 7" descr="Big Data Analytics - Slide Backgrounds_Artboard 4.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77" y="0"/>
            <a:ext cx="9142223" cy="5143500"/>
          </a:xfrm>
          <a:prstGeom prst="rect">
            <a:avLst/>
          </a:prstGeom>
        </p:spPr>
      </p:pic>
      <p:sp>
        <p:nvSpPr>
          <p:cNvPr id="2" name="Title 1"/>
          <p:cNvSpPr>
            <a:spLocks noGrp="1"/>
          </p:cNvSpPr>
          <p:nvPr>
            <p:ph type="title"/>
          </p:nvPr>
        </p:nvSpPr>
        <p:spPr>
          <a:xfrm>
            <a:off x="295593" y="2042399"/>
            <a:ext cx="5724207" cy="1021556"/>
          </a:xfrm>
        </p:spPr>
        <p:txBody>
          <a:bodyPr anchor="t">
            <a:noAutofit/>
          </a:bodyPr>
          <a:lstStyle>
            <a:lvl1pPr algn="l">
              <a:defRPr sz="2800" b="1" cap="all">
                <a:solidFill>
                  <a:schemeClr val="bg1"/>
                </a:solidFill>
              </a:defRPr>
            </a:lvl1pPr>
          </a:lstStyle>
          <a:p>
            <a:r>
              <a:rPr lang="en-US" dirty="0"/>
              <a:t>Click to edit Master title style</a:t>
            </a:r>
          </a:p>
        </p:txBody>
      </p:sp>
      <p:sp>
        <p:nvSpPr>
          <p:cNvPr id="3" name="Text Placeholder 2"/>
          <p:cNvSpPr>
            <a:spLocks noGrp="1"/>
          </p:cNvSpPr>
          <p:nvPr>
            <p:ph type="body" idx="1"/>
          </p:nvPr>
        </p:nvSpPr>
        <p:spPr>
          <a:xfrm>
            <a:off x="295593" y="3200400"/>
            <a:ext cx="7772400" cy="82296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6" name="Slide Number Placeholder 5"/>
          <p:cNvSpPr>
            <a:spLocks noGrp="1"/>
          </p:cNvSpPr>
          <p:nvPr>
            <p:ph type="sldNum" sz="quarter" idx="12"/>
          </p:nvPr>
        </p:nvSpPr>
        <p:spPr/>
        <p:txBody>
          <a:bodyPr/>
          <a:lstStyle/>
          <a:p>
            <a:fld id="{91AF2B4D-6B12-4EDF-87BB-2B55CECB6611}" type="slidenum">
              <a:rPr lang="en-US" smtClean="0"/>
              <a:pPr/>
              <a:t>‹#›</a:t>
            </a:fld>
            <a:endParaRPr lang="en-US"/>
          </a:p>
        </p:txBody>
      </p:sp>
    </p:spTree>
    <p:extLst>
      <p:ext uri="{BB962C8B-B14F-4D97-AF65-F5344CB8AC3E}">
        <p14:creationId xmlns:p14="http://schemas.microsoft.com/office/powerpoint/2010/main" val="11223948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pic>
        <p:nvPicPr>
          <p:cNvPr id="15" name="Picture 14" descr="Big Data Analytics - Slide Backgrounds_Artboard 3.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62" y="0"/>
            <a:ext cx="9139938" cy="5143500"/>
          </a:xfrm>
          <a:prstGeom prst="rect">
            <a:avLst/>
          </a:prstGeom>
        </p:spPr>
      </p:pic>
      <p:sp>
        <p:nvSpPr>
          <p:cNvPr id="11" name="Content Placeholder 2"/>
          <p:cNvSpPr>
            <a:spLocks noGrp="1"/>
          </p:cNvSpPr>
          <p:nvPr>
            <p:ph sz="half" idx="10"/>
          </p:nvPr>
        </p:nvSpPr>
        <p:spPr>
          <a:xfrm>
            <a:off x="355600" y="1151335"/>
            <a:ext cx="3769360" cy="3380023"/>
          </a:xfrm>
        </p:spPr>
        <p:txBody>
          <a:bodyPr>
            <a:normAutofit/>
          </a:bodyPr>
          <a:lstStyle>
            <a:lvl1pPr>
              <a:defRPr sz="16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3"/>
          <p:cNvSpPr>
            <a:spLocks noGrp="1"/>
          </p:cNvSpPr>
          <p:nvPr>
            <p:ph sz="half" idx="2"/>
          </p:nvPr>
        </p:nvSpPr>
        <p:spPr>
          <a:xfrm>
            <a:off x="5191760" y="1151336"/>
            <a:ext cx="3383280" cy="3380023"/>
          </a:xfrm>
        </p:spPr>
        <p:txBody>
          <a:bodyPr>
            <a:normAutofit/>
          </a:bodyPr>
          <a:lstStyle>
            <a:lvl1pPr>
              <a:defRPr sz="16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Slide Number Placeholder 6"/>
          <p:cNvSpPr>
            <a:spLocks noGrp="1"/>
          </p:cNvSpPr>
          <p:nvPr>
            <p:ph type="sldNum" sz="quarter" idx="12"/>
          </p:nvPr>
        </p:nvSpPr>
        <p:spPr>
          <a:xfrm>
            <a:off x="6553200" y="4767263"/>
            <a:ext cx="2133600" cy="273844"/>
          </a:xfrm>
        </p:spPr>
        <p:txBody>
          <a:bodyPr/>
          <a:lstStyle/>
          <a:p>
            <a:fld id="{2066355A-084C-D24E-9AD2-7E4FC41EA627}" type="slidenum">
              <a:rPr lang="en-US" smtClean="0"/>
              <a:t>‹#›</a:t>
            </a:fld>
            <a:endParaRPr lang="en-US"/>
          </a:p>
        </p:txBody>
      </p:sp>
      <p:sp>
        <p:nvSpPr>
          <p:cNvPr id="5" name="Text Placeholder 4"/>
          <p:cNvSpPr>
            <a:spLocks noGrp="1"/>
          </p:cNvSpPr>
          <p:nvPr>
            <p:ph type="body" sz="quarter" idx="3"/>
          </p:nvPr>
        </p:nvSpPr>
        <p:spPr>
          <a:xfrm>
            <a:off x="5191761" y="528321"/>
            <a:ext cx="3383280" cy="623016"/>
          </a:xfrm>
        </p:spPr>
        <p:txBody>
          <a:bodyPr anchor="b">
            <a:noAutofit/>
          </a:bodyPr>
          <a:lstStyle>
            <a:lvl1pPr marL="0" indent="0" algn="ctr">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4" name="Text Placeholder 4"/>
          <p:cNvSpPr>
            <a:spLocks noGrp="1"/>
          </p:cNvSpPr>
          <p:nvPr>
            <p:ph type="body" sz="quarter" idx="13"/>
          </p:nvPr>
        </p:nvSpPr>
        <p:spPr>
          <a:xfrm>
            <a:off x="355600" y="528321"/>
            <a:ext cx="3769360" cy="623016"/>
          </a:xfrm>
        </p:spPr>
        <p:txBody>
          <a:bodyPr anchor="b">
            <a:noAutofit/>
          </a:bodyPr>
          <a:lstStyle>
            <a:lvl1pPr marL="0" indent="0" algn="ctr">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Tree>
    <p:extLst>
      <p:ext uri="{BB962C8B-B14F-4D97-AF65-F5344CB8AC3E}">
        <p14:creationId xmlns:p14="http://schemas.microsoft.com/office/powerpoint/2010/main" val="24868244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2">
    <p:spTree>
      <p:nvGrpSpPr>
        <p:cNvPr id="1" name=""/>
        <p:cNvGrpSpPr/>
        <p:nvPr/>
      </p:nvGrpSpPr>
      <p:grpSpPr>
        <a:xfrm>
          <a:off x="0" y="0"/>
          <a:ext cx="0" cy="0"/>
          <a:chOff x="0" y="0"/>
          <a:chExt cx="0" cy="0"/>
        </a:xfrm>
      </p:grpSpPr>
      <p:pic>
        <p:nvPicPr>
          <p:cNvPr id="4" name="Picture 3" descr="Big Data Analytics - Slide Backgrounds_Artboard 6.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77" y="0"/>
            <a:ext cx="9142223" cy="5143500"/>
          </a:xfrm>
          <a:prstGeom prst="rect">
            <a:avLst/>
          </a:prstGeom>
        </p:spPr>
      </p:pic>
      <p:sp>
        <p:nvSpPr>
          <p:cNvPr id="11" name="Content Placeholder 2"/>
          <p:cNvSpPr>
            <a:spLocks noGrp="1"/>
          </p:cNvSpPr>
          <p:nvPr>
            <p:ph sz="half" idx="10"/>
          </p:nvPr>
        </p:nvSpPr>
        <p:spPr>
          <a:xfrm>
            <a:off x="355600" y="379175"/>
            <a:ext cx="8402320" cy="1998265"/>
          </a:xfrm>
        </p:spPr>
        <p:txBody>
          <a:bodyPr>
            <a:normAutofit/>
          </a:bodyPr>
          <a:lstStyle>
            <a:lvl1pPr>
              <a:defRPr sz="16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3"/>
          <p:cNvSpPr>
            <a:spLocks noGrp="1"/>
          </p:cNvSpPr>
          <p:nvPr>
            <p:ph sz="half" idx="2"/>
          </p:nvPr>
        </p:nvSpPr>
        <p:spPr>
          <a:xfrm>
            <a:off x="355600" y="2794001"/>
            <a:ext cx="8402320" cy="1973262"/>
          </a:xfrm>
        </p:spPr>
        <p:txBody>
          <a:bodyPr>
            <a:normAutofit/>
          </a:bodyPr>
          <a:lstStyle>
            <a:lvl1pPr>
              <a:defRPr sz="1600">
                <a:solidFill>
                  <a:srgbClr val="FFFFFF"/>
                </a:solidFill>
              </a:defRPr>
            </a:lvl1pPr>
            <a:lvl2pPr>
              <a:defRPr sz="1600">
                <a:solidFill>
                  <a:srgbClr val="FFFFFF"/>
                </a:solidFill>
              </a:defRPr>
            </a:lvl2pPr>
            <a:lvl3pPr>
              <a:defRPr sz="1600">
                <a:solidFill>
                  <a:srgbClr val="FFFFFF"/>
                </a:solidFill>
              </a:defRPr>
            </a:lvl3pPr>
            <a:lvl4pPr>
              <a:defRPr sz="1600">
                <a:solidFill>
                  <a:srgbClr val="FFFFFF"/>
                </a:solidFill>
              </a:defRPr>
            </a:lvl4pPr>
            <a:lvl5pPr>
              <a:defRPr sz="1600">
                <a:solidFill>
                  <a:srgbClr val="FFFFFF"/>
                </a:solidFill>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Slide Number Placeholder 6"/>
          <p:cNvSpPr>
            <a:spLocks noGrp="1"/>
          </p:cNvSpPr>
          <p:nvPr>
            <p:ph type="sldNum" sz="quarter" idx="12"/>
          </p:nvPr>
        </p:nvSpPr>
        <p:spPr>
          <a:xfrm>
            <a:off x="6553200" y="4767263"/>
            <a:ext cx="2133600" cy="273844"/>
          </a:xfrm>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30569485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Main Point">
    <p:spTree>
      <p:nvGrpSpPr>
        <p:cNvPr id="1" name=""/>
        <p:cNvGrpSpPr/>
        <p:nvPr/>
      </p:nvGrpSpPr>
      <p:grpSpPr>
        <a:xfrm>
          <a:off x="0" y="0"/>
          <a:ext cx="0" cy="0"/>
          <a:chOff x="0" y="0"/>
          <a:chExt cx="0" cy="0"/>
        </a:xfrm>
      </p:grpSpPr>
      <p:pic>
        <p:nvPicPr>
          <p:cNvPr id="8" name="Picture 7" descr="Big Data Analytics - Slide Backgrounds_Artboard 5.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77" y="0"/>
            <a:ext cx="9142223" cy="5143500"/>
          </a:xfrm>
          <a:prstGeom prst="rect">
            <a:avLst/>
          </a:prstGeom>
        </p:spPr>
      </p:pic>
      <p:sp>
        <p:nvSpPr>
          <p:cNvPr id="2" name="Title 1"/>
          <p:cNvSpPr>
            <a:spLocks noGrp="1"/>
          </p:cNvSpPr>
          <p:nvPr>
            <p:ph type="title"/>
          </p:nvPr>
        </p:nvSpPr>
        <p:spPr>
          <a:xfrm>
            <a:off x="863600" y="843280"/>
            <a:ext cx="7416800" cy="3403600"/>
          </a:xfrm>
        </p:spPr>
        <p:txBody>
          <a:bodyPr>
            <a:normAutofit/>
          </a:bodyPr>
          <a:lstStyle>
            <a:lvl1pPr>
              <a:defRPr sz="2800"/>
            </a:lvl1pPr>
          </a:lstStyle>
          <a:p>
            <a:r>
              <a:rPr lang="en-US" dirty="0"/>
              <a:t>Click to edit Master title style</a:t>
            </a:r>
          </a:p>
        </p:txBody>
      </p:sp>
      <p:sp>
        <p:nvSpPr>
          <p:cNvPr id="5" name="Slide Number Placeholder 4"/>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10847129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12492246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Last Slide">
    <p:spTree>
      <p:nvGrpSpPr>
        <p:cNvPr id="1" name=""/>
        <p:cNvGrpSpPr/>
        <p:nvPr/>
      </p:nvGrpSpPr>
      <p:grpSpPr>
        <a:xfrm>
          <a:off x="0" y="0"/>
          <a:ext cx="0" cy="0"/>
          <a:chOff x="0" y="0"/>
          <a:chExt cx="0" cy="0"/>
        </a:xfrm>
      </p:grpSpPr>
      <p:pic>
        <p:nvPicPr>
          <p:cNvPr id="6" name="Picture 5" descr="Big Data Analytics - Slide Backgrounds_Artboard 7.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62" y="0"/>
            <a:ext cx="9139938" cy="5143500"/>
          </a:xfrm>
          <a:prstGeom prst="rect">
            <a:avLst/>
          </a:prstGeom>
        </p:spPr>
      </p:pic>
      <p:sp>
        <p:nvSpPr>
          <p:cNvPr id="5" name="TextBox 4"/>
          <p:cNvSpPr txBox="1"/>
          <p:nvPr userDrawn="1"/>
        </p:nvSpPr>
        <p:spPr>
          <a:xfrm>
            <a:off x="3413760" y="914400"/>
            <a:ext cx="5120640" cy="2031325"/>
          </a:xfrm>
          <a:prstGeom prst="rect">
            <a:avLst/>
          </a:prstGeom>
          <a:noFill/>
        </p:spPr>
        <p:txBody>
          <a:bodyPr wrap="square" rtlCol="0">
            <a:spAutoFit/>
          </a:bodyPr>
          <a:lstStyle/>
          <a:p>
            <a:r>
              <a:rPr lang="en-US" sz="1400" dirty="0">
                <a:solidFill>
                  <a:schemeClr val="tx1">
                    <a:lumMod val="65000"/>
                    <a:lumOff val="35000"/>
                  </a:schemeClr>
                </a:solidFill>
              </a:rPr>
              <a:t>© All rights reserved. All content within our courses, such as this video, is protected by copyright and is owned by the course author or unless otherwise stated.  Third party copyrighted materials (for example, images and text) have either been licensed for use in any given course, or have  been copied under an exception or limitation in Canadian Copyright law. For further information, please contact the McMaster University Centre for Continuing Education </a:t>
            </a:r>
            <a:r>
              <a:rPr lang="en-US" sz="1400" dirty="0" err="1">
                <a:solidFill>
                  <a:schemeClr val="tx1">
                    <a:lumMod val="65000"/>
                    <a:lumOff val="35000"/>
                  </a:schemeClr>
                </a:solidFill>
              </a:rPr>
              <a:t>ccecrsdv@mcmaster.ca</a:t>
            </a:r>
            <a:r>
              <a:rPr lang="en-US" sz="1400" dirty="0">
                <a:solidFill>
                  <a:schemeClr val="tx1">
                    <a:lumMod val="65000"/>
                    <a:lumOff val="35000"/>
                  </a:schemeClr>
                </a:solidFill>
              </a:rPr>
              <a:t>.</a:t>
            </a:r>
          </a:p>
        </p:txBody>
      </p:sp>
    </p:spTree>
    <p:extLst>
      <p:ext uri="{BB962C8B-B14F-4D97-AF65-F5344CB8AC3E}">
        <p14:creationId xmlns:p14="http://schemas.microsoft.com/office/powerpoint/2010/main" val="24582939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68C2560D-EC28-3B41-86E8-18F1CE0113B4}" type="datetimeFigureOut">
              <a:rPr lang="en-US" smtClean="0"/>
              <a:t>3/21/2020</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2066355A-084C-D24E-9AD2-7E4FC41EA627}" type="slidenum">
              <a:rPr lang="en-US" smtClean="0"/>
              <a:t>‹#›</a:t>
            </a:fld>
            <a:endParaRPr lang="en-US"/>
          </a:p>
        </p:txBody>
      </p:sp>
    </p:spTree>
    <p:extLst>
      <p:ext uri="{BB962C8B-B14F-4D97-AF65-F5344CB8AC3E}">
        <p14:creationId xmlns:p14="http://schemas.microsoft.com/office/powerpoint/2010/main" val="3693843513"/>
      </p:ext>
    </p:extLst>
  </p:cSld>
  <p:clrMap bg1="lt1" tx1="dk1" bg2="lt2" tx2="dk2" accent1="accent1" accent2="accent2" accent3="accent3" accent4="accent4" accent5="accent5" accent6="accent6" hlink="hlink" folHlink="folHlink"/>
  <p:sldLayoutIdLst>
    <p:sldLayoutId id="2147493456" r:id="rId1"/>
    <p:sldLayoutId id="2147493457" r:id="rId2"/>
    <p:sldLayoutId id="2147493458" r:id="rId3"/>
    <p:sldLayoutId id="2147493460" r:id="rId4"/>
    <p:sldLayoutId id="2147493464" r:id="rId5"/>
    <p:sldLayoutId id="2147493461" r:id="rId6"/>
    <p:sldLayoutId id="2147493462" r:id="rId7"/>
    <p:sldLayoutId id="2147493465" r:id="rId8"/>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papers.nips.cc/paper/4824-imagenet-classification-with-deep-convolutional-neural-networks" TargetMode="External"/><Relationship Id="rId7" Type="http://schemas.openxmlformats.org/officeDocument/2006/relationships/hyperlink" Target="http://arxiv.org/abs/1512.03385" TargetMode="External"/><Relationship Id="rId2" Type="http://schemas.openxmlformats.org/officeDocument/2006/relationships/hyperlink" Target="http://yann.lecun.com/exdb/publis/pdf/lecun-98.pdf" TargetMode="External"/><Relationship Id="rId1" Type="http://schemas.openxmlformats.org/officeDocument/2006/relationships/slideLayout" Target="../slideLayouts/slideLayout2.xml"/><Relationship Id="rId6" Type="http://schemas.openxmlformats.org/officeDocument/2006/relationships/hyperlink" Target="http://www.robots.ox.ac.uk/~vgg/research/very_deep/" TargetMode="External"/><Relationship Id="rId5" Type="http://schemas.openxmlformats.org/officeDocument/2006/relationships/hyperlink" Target="http://arxiv.org/abs/1409.4842" TargetMode="External"/><Relationship Id="rId4" Type="http://schemas.openxmlformats.org/officeDocument/2006/relationships/hyperlink" Target="http://arxiv.org/abs/1311.2901" TargetMode="Externa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9.tiff"/><Relationship Id="rId2" Type="http://schemas.openxmlformats.org/officeDocument/2006/relationships/image" Target="../media/image28.tif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0.tif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1.tif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link.springer.com/article/10.1007/s13244-018-0639-9#Fig1" TargetMode="External"/><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gif"/><Relationship Id="rId1" Type="http://schemas.openxmlformats.org/officeDocument/2006/relationships/slideLayout" Target="../slideLayouts/slideLayout2.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algn="ctr"/>
            <a:r>
              <a:rPr lang="en-US" dirty="0"/>
              <a:t>Deep Learning</a:t>
            </a:r>
          </a:p>
        </p:txBody>
      </p:sp>
      <p:sp>
        <p:nvSpPr>
          <p:cNvPr id="3" name="Subtitle 2"/>
          <p:cNvSpPr>
            <a:spLocks noGrp="1"/>
          </p:cNvSpPr>
          <p:nvPr>
            <p:ph type="subTitle" idx="1"/>
          </p:nvPr>
        </p:nvSpPr>
        <p:spPr/>
        <p:txBody>
          <a:bodyPr>
            <a:normAutofit/>
          </a:bodyPr>
          <a:lstStyle/>
          <a:p>
            <a:endParaRPr lang="en-CA" sz="1200" dirty="0"/>
          </a:p>
          <a:p>
            <a:endParaRPr lang="en-CA" sz="1200" dirty="0"/>
          </a:p>
          <a:p>
            <a:r>
              <a:rPr lang="en-CA" sz="2000" dirty="0"/>
              <a:t>Week 7  </a:t>
            </a:r>
            <a:endParaRPr lang="en-US" sz="2000" dirty="0"/>
          </a:p>
        </p:txBody>
      </p:sp>
    </p:spTree>
    <p:extLst>
      <p:ext uri="{BB962C8B-B14F-4D97-AF65-F5344CB8AC3E}">
        <p14:creationId xmlns:p14="http://schemas.microsoft.com/office/powerpoint/2010/main" val="37748327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sz="2400" dirty="0"/>
              <a:t>Convolution (cont.)</a:t>
            </a:r>
            <a:endParaRPr lang="en-US" sz="2400" dirty="0"/>
          </a:p>
        </p:txBody>
      </p:sp>
      <p:sp>
        <p:nvSpPr>
          <p:cNvPr id="4" name="Content Placeholder 3">
            <a:extLst>
              <a:ext uri="{FF2B5EF4-FFF2-40B4-BE49-F238E27FC236}">
                <a16:creationId xmlns:a16="http://schemas.microsoft.com/office/drawing/2014/main" id="{BDC51FA6-BEC8-224F-80D8-E138107EEFCA}"/>
              </a:ext>
            </a:extLst>
          </p:cNvPr>
          <p:cNvSpPr>
            <a:spLocks noGrp="1"/>
          </p:cNvSpPr>
          <p:nvPr>
            <p:ph idx="1"/>
          </p:nvPr>
        </p:nvSpPr>
        <p:spPr>
          <a:xfrm>
            <a:off x="1717040" y="1178884"/>
            <a:ext cx="6969760" cy="3563238"/>
          </a:xfrm>
        </p:spPr>
        <p:txBody>
          <a:bodyPr>
            <a:normAutofit/>
          </a:bodyPr>
          <a:lstStyle/>
          <a:p>
            <a:r>
              <a:rPr lang="en-US" dirty="0"/>
              <a:t>The output from each convolution layer is a set of objects called feature maps, generated by a single kernel filter. </a:t>
            </a:r>
          </a:p>
          <a:p>
            <a:r>
              <a:rPr lang="en-US" dirty="0"/>
              <a:t>The feature maps can be used to define a new input to the next layer.</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pPr marL="0" indent="0">
              <a:buNone/>
            </a:pPr>
            <a:endParaRPr lang="en-US" dirty="0"/>
          </a:p>
        </p:txBody>
      </p:sp>
      <p:pic>
        <p:nvPicPr>
          <p:cNvPr id="8" name="Picture 7">
            <a:extLst>
              <a:ext uri="{FF2B5EF4-FFF2-40B4-BE49-F238E27FC236}">
                <a16:creationId xmlns:a16="http://schemas.microsoft.com/office/drawing/2014/main" id="{052FF7B2-8E8B-4F45-A900-3DA44349D8BD}"/>
              </a:ext>
            </a:extLst>
          </p:cNvPr>
          <p:cNvPicPr>
            <a:picLocks noChangeAspect="1"/>
          </p:cNvPicPr>
          <p:nvPr/>
        </p:nvPicPr>
        <p:blipFill>
          <a:blip r:embed="rId2"/>
          <a:stretch>
            <a:fillRect/>
          </a:stretch>
        </p:blipFill>
        <p:spPr>
          <a:xfrm>
            <a:off x="1876689" y="2048809"/>
            <a:ext cx="3811730" cy="1977889"/>
          </a:xfrm>
          <a:prstGeom prst="rect">
            <a:avLst/>
          </a:prstGeom>
        </p:spPr>
      </p:pic>
      <p:pic>
        <p:nvPicPr>
          <p:cNvPr id="10" name="Picture 9">
            <a:extLst>
              <a:ext uri="{FF2B5EF4-FFF2-40B4-BE49-F238E27FC236}">
                <a16:creationId xmlns:a16="http://schemas.microsoft.com/office/drawing/2014/main" id="{AF796B0E-0BAB-B643-86B0-5584F1DD0446}"/>
              </a:ext>
            </a:extLst>
          </p:cNvPr>
          <p:cNvPicPr>
            <a:picLocks noChangeAspect="1"/>
          </p:cNvPicPr>
          <p:nvPr/>
        </p:nvPicPr>
        <p:blipFill>
          <a:blip r:embed="rId3"/>
          <a:stretch>
            <a:fillRect/>
          </a:stretch>
        </p:blipFill>
        <p:spPr>
          <a:xfrm>
            <a:off x="6292655" y="2756878"/>
            <a:ext cx="2234654" cy="1093401"/>
          </a:xfrm>
          <a:prstGeom prst="rect">
            <a:avLst/>
          </a:prstGeom>
        </p:spPr>
      </p:pic>
      <p:pic>
        <p:nvPicPr>
          <p:cNvPr id="12" name="Picture 11">
            <a:extLst>
              <a:ext uri="{FF2B5EF4-FFF2-40B4-BE49-F238E27FC236}">
                <a16:creationId xmlns:a16="http://schemas.microsoft.com/office/drawing/2014/main" id="{C63A7C2A-CC96-3C49-A543-F015186D0D90}"/>
              </a:ext>
            </a:extLst>
          </p:cNvPr>
          <p:cNvPicPr>
            <a:picLocks noChangeAspect="1"/>
          </p:cNvPicPr>
          <p:nvPr/>
        </p:nvPicPr>
        <p:blipFill>
          <a:blip r:embed="rId4"/>
          <a:stretch>
            <a:fillRect/>
          </a:stretch>
        </p:blipFill>
        <p:spPr>
          <a:xfrm>
            <a:off x="6292655" y="3807747"/>
            <a:ext cx="2383512" cy="1211781"/>
          </a:xfrm>
          <a:prstGeom prst="rect">
            <a:avLst/>
          </a:prstGeom>
        </p:spPr>
      </p:pic>
    </p:spTree>
    <p:extLst>
      <p:ext uri="{BB962C8B-B14F-4D97-AF65-F5344CB8AC3E}">
        <p14:creationId xmlns:p14="http://schemas.microsoft.com/office/powerpoint/2010/main" val="26926573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sz="2400" dirty="0"/>
              <a:t>1D Convolution</a:t>
            </a:r>
            <a:endParaRPr lang="en-US" sz="2400" dirty="0"/>
          </a:p>
        </p:txBody>
      </p:sp>
      <p:sp>
        <p:nvSpPr>
          <p:cNvPr id="4" name="Content Placeholder 3">
            <a:extLst>
              <a:ext uri="{FF2B5EF4-FFF2-40B4-BE49-F238E27FC236}">
                <a16:creationId xmlns:a16="http://schemas.microsoft.com/office/drawing/2014/main" id="{BDC51FA6-BEC8-224F-80D8-E138107EEFCA}"/>
              </a:ext>
            </a:extLst>
          </p:cNvPr>
          <p:cNvSpPr>
            <a:spLocks noGrp="1"/>
          </p:cNvSpPr>
          <p:nvPr>
            <p:ph idx="1"/>
          </p:nvPr>
        </p:nvSpPr>
        <p:spPr/>
        <p:txBody>
          <a:bodyPr/>
          <a:lstStyle/>
          <a:p>
            <a:r>
              <a:rPr lang="en-US" dirty="0"/>
              <a:t>The convolution operation extracts different features of the input.</a:t>
            </a:r>
          </a:p>
          <a:p>
            <a:r>
              <a:rPr lang="en-US" dirty="0"/>
              <a:t>Convolution of an input with one kernel produces one output feature, and with H kernels independently produces H features</a:t>
            </a:r>
          </a:p>
          <a:p>
            <a:pPr marL="0" indent="0">
              <a:buNone/>
            </a:pPr>
            <a:endParaRPr lang="en-US" dirty="0"/>
          </a:p>
        </p:txBody>
      </p:sp>
      <p:pic>
        <p:nvPicPr>
          <p:cNvPr id="3" name="Picture 2">
            <a:extLst>
              <a:ext uri="{FF2B5EF4-FFF2-40B4-BE49-F238E27FC236}">
                <a16:creationId xmlns:a16="http://schemas.microsoft.com/office/drawing/2014/main" id="{149A1A47-542D-3F47-8C71-0286D17EDE27}"/>
              </a:ext>
            </a:extLst>
          </p:cNvPr>
          <p:cNvPicPr>
            <a:picLocks noChangeAspect="1"/>
          </p:cNvPicPr>
          <p:nvPr/>
        </p:nvPicPr>
        <p:blipFill>
          <a:blip r:embed="rId2"/>
          <a:stretch>
            <a:fillRect/>
          </a:stretch>
        </p:blipFill>
        <p:spPr>
          <a:xfrm>
            <a:off x="3017520" y="2569683"/>
            <a:ext cx="4368800" cy="1854200"/>
          </a:xfrm>
          <a:prstGeom prst="rect">
            <a:avLst/>
          </a:prstGeom>
        </p:spPr>
      </p:pic>
    </p:spTree>
    <p:extLst>
      <p:ext uri="{BB962C8B-B14F-4D97-AF65-F5344CB8AC3E}">
        <p14:creationId xmlns:p14="http://schemas.microsoft.com/office/powerpoint/2010/main" val="22364922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sz="2400" dirty="0"/>
              <a:t>Convolution vs. fully connected</a:t>
            </a:r>
            <a:endParaRPr lang="en-US" sz="2400" dirty="0"/>
          </a:p>
        </p:txBody>
      </p:sp>
      <p:graphicFrame>
        <p:nvGraphicFramePr>
          <p:cNvPr id="17" name="內容版面配置區 3">
            <a:extLst>
              <a:ext uri="{FF2B5EF4-FFF2-40B4-BE49-F238E27FC236}">
                <a16:creationId xmlns:a16="http://schemas.microsoft.com/office/drawing/2014/main" id="{6D49EFE4-31FE-2546-AFA4-866E97B71123}"/>
              </a:ext>
            </a:extLst>
          </p:cNvPr>
          <p:cNvGraphicFramePr>
            <a:graphicFrameLocks/>
          </p:cNvGraphicFramePr>
          <p:nvPr>
            <p:extLst>
              <p:ext uri="{D42A27DB-BD31-4B8C-83A1-F6EECF244321}">
                <p14:modId xmlns:p14="http://schemas.microsoft.com/office/powerpoint/2010/main" val="2733652660"/>
              </p:ext>
            </p:extLst>
          </p:nvPr>
        </p:nvGraphicFramePr>
        <p:xfrm>
          <a:off x="1886541" y="2536825"/>
          <a:ext cx="1556388" cy="1645920"/>
        </p:xfrm>
        <a:graphic>
          <a:graphicData uri="http://schemas.openxmlformats.org/drawingml/2006/table">
            <a:tbl>
              <a:tblPr firstRow="1" bandRow="1">
                <a:tableStyleId>{5940675A-B579-460E-94D1-54222C63F5DA}</a:tableStyleId>
              </a:tblPr>
              <a:tblGrid>
                <a:gridCol w="259398">
                  <a:extLst>
                    <a:ext uri="{9D8B030D-6E8A-4147-A177-3AD203B41FA5}">
                      <a16:colId xmlns:a16="http://schemas.microsoft.com/office/drawing/2014/main" val="20000"/>
                    </a:ext>
                  </a:extLst>
                </a:gridCol>
                <a:gridCol w="259398">
                  <a:extLst>
                    <a:ext uri="{9D8B030D-6E8A-4147-A177-3AD203B41FA5}">
                      <a16:colId xmlns:a16="http://schemas.microsoft.com/office/drawing/2014/main" val="20001"/>
                    </a:ext>
                  </a:extLst>
                </a:gridCol>
                <a:gridCol w="259398">
                  <a:extLst>
                    <a:ext uri="{9D8B030D-6E8A-4147-A177-3AD203B41FA5}">
                      <a16:colId xmlns:a16="http://schemas.microsoft.com/office/drawing/2014/main" val="20002"/>
                    </a:ext>
                  </a:extLst>
                </a:gridCol>
                <a:gridCol w="259398">
                  <a:extLst>
                    <a:ext uri="{9D8B030D-6E8A-4147-A177-3AD203B41FA5}">
                      <a16:colId xmlns:a16="http://schemas.microsoft.com/office/drawing/2014/main" val="20003"/>
                    </a:ext>
                  </a:extLst>
                </a:gridCol>
                <a:gridCol w="259398">
                  <a:extLst>
                    <a:ext uri="{9D8B030D-6E8A-4147-A177-3AD203B41FA5}">
                      <a16:colId xmlns:a16="http://schemas.microsoft.com/office/drawing/2014/main" val="20004"/>
                    </a:ext>
                  </a:extLst>
                </a:gridCol>
                <a:gridCol w="259398">
                  <a:extLst>
                    <a:ext uri="{9D8B030D-6E8A-4147-A177-3AD203B41FA5}">
                      <a16:colId xmlns:a16="http://schemas.microsoft.com/office/drawing/2014/main" val="20005"/>
                    </a:ext>
                  </a:extLst>
                </a:gridCol>
              </a:tblGrid>
              <a:tr h="207439">
                <a:tc>
                  <a:txBody>
                    <a:bodyPr/>
                    <a:lstStyle/>
                    <a:p>
                      <a:pPr algn="ctr"/>
                      <a:r>
                        <a:rPr lang="en-US" altLang="zh-TW" sz="1200" dirty="0">
                          <a:solidFill>
                            <a:srgbClr val="0000FF"/>
                          </a:solidFill>
                        </a:rPr>
                        <a:t>1</a:t>
                      </a:r>
                    </a:p>
                  </a:txBody>
                  <a:tcPr marL="91421" marR="91421"/>
                </a:tc>
                <a:tc>
                  <a:txBody>
                    <a:bodyPr/>
                    <a:lstStyle/>
                    <a:p>
                      <a:pPr algn="ctr"/>
                      <a:r>
                        <a:rPr lang="en-US" altLang="zh-TW" sz="1200" dirty="0"/>
                        <a:t>0</a:t>
                      </a:r>
                      <a:endParaRPr lang="zh-TW" altLang="en-US" sz="1200" dirty="0"/>
                    </a:p>
                  </a:txBody>
                  <a:tcPr marL="91421" marR="91421"/>
                </a:tc>
                <a:tc>
                  <a:txBody>
                    <a:bodyPr/>
                    <a:lstStyle/>
                    <a:p>
                      <a:pPr algn="ctr"/>
                      <a:r>
                        <a:rPr lang="en-US" altLang="zh-TW" sz="1200" dirty="0"/>
                        <a:t>0</a:t>
                      </a:r>
                      <a:endParaRPr lang="zh-TW" altLang="en-US" sz="1200" dirty="0"/>
                    </a:p>
                  </a:txBody>
                  <a:tcPr marL="91421" marR="91421"/>
                </a:tc>
                <a:tc>
                  <a:txBody>
                    <a:bodyPr/>
                    <a:lstStyle/>
                    <a:p>
                      <a:pPr algn="ctr"/>
                      <a:r>
                        <a:rPr lang="en-US" altLang="zh-TW" sz="1200" dirty="0"/>
                        <a:t>0</a:t>
                      </a:r>
                      <a:endParaRPr lang="zh-TW" altLang="en-US" sz="1200" dirty="0"/>
                    </a:p>
                  </a:txBody>
                  <a:tcPr marL="91421" marR="91421"/>
                </a:tc>
                <a:tc>
                  <a:txBody>
                    <a:bodyPr/>
                    <a:lstStyle/>
                    <a:p>
                      <a:pPr algn="ctr"/>
                      <a:r>
                        <a:rPr lang="en-US" altLang="zh-TW" sz="1200" dirty="0"/>
                        <a:t>0</a:t>
                      </a:r>
                      <a:endParaRPr lang="zh-TW" altLang="en-US" sz="1200" dirty="0"/>
                    </a:p>
                  </a:txBody>
                  <a:tcPr marL="91421" marR="91421"/>
                </a:tc>
                <a:tc>
                  <a:txBody>
                    <a:bodyPr/>
                    <a:lstStyle/>
                    <a:p>
                      <a:pPr algn="ctr"/>
                      <a:r>
                        <a:rPr lang="en-US" altLang="zh-TW" sz="1200" dirty="0">
                          <a:solidFill>
                            <a:srgbClr val="0000FF"/>
                          </a:solidFill>
                        </a:rPr>
                        <a:t>1</a:t>
                      </a:r>
                      <a:endParaRPr lang="zh-TW" altLang="en-US" sz="1200" dirty="0">
                        <a:solidFill>
                          <a:srgbClr val="0000FF"/>
                        </a:solidFill>
                      </a:endParaRPr>
                    </a:p>
                  </a:txBody>
                  <a:tcPr marL="91421" marR="91421"/>
                </a:tc>
                <a:extLst>
                  <a:ext uri="{0D108BD9-81ED-4DB2-BD59-A6C34878D82A}">
                    <a16:rowId xmlns:a16="http://schemas.microsoft.com/office/drawing/2014/main" val="10000"/>
                  </a:ext>
                </a:extLst>
              </a:tr>
              <a:tr h="207439">
                <a:tc>
                  <a:txBody>
                    <a:bodyPr/>
                    <a:lstStyle/>
                    <a:p>
                      <a:pPr algn="ctr"/>
                      <a:r>
                        <a:rPr lang="en-US" altLang="zh-TW" sz="1200" dirty="0"/>
                        <a:t>0</a:t>
                      </a:r>
                      <a:endParaRPr lang="zh-TW" altLang="en-US" sz="1200" dirty="0"/>
                    </a:p>
                  </a:txBody>
                  <a:tcPr marL="91421" marR="91421"/>
                </a:tc>
                <a:tc>
                  <a:txBody>
                    <a:bodyPr/>
                    <a:lstStyle/>
                    <a:p>
                      <a:pPr algn="ctr"/>
                      <a:r>
                        <a:rPr lang="en-US" altLang="zh-TW" sz="1200" dirty="0">
                          <a:solidFill>
                            <a:srgbClr val="0000FF"/>
                          </a:solidFill>
                        </a:rPr>
                        <a:t>1</a:t>
                      </a:r>
                      <a:endParaRPr lang="zh-TW" altLang="en-US" sz="1200" dirty="0">
                        <a:solidFill>
                          <a:srgbClr val="0000FF"/>
                        </a:solidFill>
                      </a:endParaRPr>
                    </a:p>
                  </a:txBody>
                  <a:tcPr marL="91421" marR="91421"/>
                </a:tc>
                <a:tc>
                  <a:txBody>
                    <a:bodyPr/>
                    <a:lstStyle/>
                    <a:p>
                      <a:pPr algn="ctr"/>
                      <a:r>
                        <a:rPr lang="en-US" altLang="zh-TW" sz="1200" dirty="0"/>
                        <a:t>0</a:t>
                      </a:r>
                      <a:endParaRPr lang="zh-TW" altLang="en-US" sz="1200" dirty="0"/>
                    </a:p>
                  </a:txBody>
                  <a:tcPr marL="91421" marR="91421"/>
                </a:tc>
                <a:tc>
                  <a:txBody>
                    <a:bodyPr/>
                    <a:lstStyle/>
                    <a:p>
                      <a:pPr algn="ctr"/>
                      <a:r>
                        <a:rPr lang="en-US" altLang="zh-TW" sz="1200" dirty="0"/>
                        <a:t>0</a:t>
                      </a:r>
                      <a:endParaRPr lang="zh-TW" altLang="en-US" sz="1200" dirty="0"/>
                    </a:p>
                  </a:txBody>
                  <a:tcPr marL="91421" marR="91421"/>
                </a:tc>
                <a:tc>
                  <a:txBody>
                    <a:bodyPr/>
                    <a:lstStyle/>
                    <a:p>
                      <a:pPr algn="ctr"/>
                      <a:r>
                        <a:rPr lang="en-US" altLang="zh-TW" sz="1200" dirty="0">
                          <a:solidFill>
                            <a:srgbClr val="0000FF"/>
                          </a:solidFill>
                        </a:rPr>
                        <a:t>1</a:t>
                      </a:r>
                      <a:endParaRPr lang="zh-TW" altLang="en-US" sz="1200" dirty="0">
                        <a:solidFill>
                          <a:srgbClr val="0000FF"/>
                        </a:solidFill>
                      </a:endParaRPr>
                    </a:p>
                  </a:txBody>
                  <a:tcPr marL="91421" marR="91421"/>
                </a:tc>
                <a:tc>
                  <a:txBody>
                    <a:bodyPr/>
                    <a:lstStyle/>
                    <a:p>
                      <a:pPr algn="ctr"/>
                      <a:r>
                        <a:rPr lang="en-US" altLang="zh-TW" sz="1200" dirty="0"/>
                        <a:t>0</a:t>
                      </a:r>
                      <a:endParaRPr lang="zh-TW" altLang="en-US" sz="1200" dirty="0"/>
                    </a:p>
                  </a:txBody>
                  <a:tcPr marL="91421" marR="91421"/>
                </a:tc>
                <a:extLst>
                  <a:ext uri="{0D108BD9-81ED-4DB2-BD59-A6C34878D82A}">
                    <a16:rowId xmlns:a16="http://schemas.microsoft.com/office/drawing/2014/main" val="10001"/>
                  </a:ext>
                </a:extLst>
              </a:tr>
              <a:tr h="207439">
                <a:tc>
                  <a:txBody>
                    <a:bodyPr/>
                    <a:lstStyle/>
                    <a:p>
                      <a:pPr algn="ctr"/>
                      <a:r>
                        <a:rPr lang="en-US" altLang="zh-TW" sz="1200"/>
                        <a:t>0</a:t>
                      </a:r>
                      <a:endParaRPr lang="zh-TW" altLang="en-US" sz="1200" dirty="0"/>
                    </a:p>
                  </a:txBody>
                  <a:tcPr marL="91421" marR="91421"/>
                </a:tc>
                <a:tc>
                  <a:txBody>
                    <a:bodyPr/>
                    <a:lstStyle/>
                    <a:p>
                      <a:pPr algn="ctr"/>
                      <a:r>
                        <a:rPr lang="en-US" altLang="zh-TW" sz="1200"/>
                        <a:t>0</a:t>
                      </a:r>
                      <a:endParaRPr lang="zh-TW" altLang="en-US" sz="1200" dirty="0"/>
                    </a:p>
                  </a:txBody>
                  <a:tcPr marL="91421" marR="91421"/>
                </a:tc>
                <a:tc>
                  <a:txBody>
                    <a:bodyPr/>
                    <a:lstStyle/>
                    <a:p>
                      <a:pPr algn="ctr"/>
                      <a:r>
                        <a:rPr lang="en-US" altLang="zh-TW" sz="1200">
                          <a:solidFill>
                            <a:srgbClr val="0000FF"/>
                          </a:solidFill>
                        </a:rPr>
                        <a:t>1</a:t>
                      </a:r>
                      <a:endParaRPr lang="zh-TW" altLang="en-US" sz="1200" dirty="0">
                        <a:solidFill>
                          <a:srgbClr val="0000FF"/>
                        </a:solidFill>
                      </a:endParaRPr>
                    </a:p>
                  </a:txBody>
                  <a:tcPr marL="91421" marR="91421"/>
                </a:tc>
                <a:tc>
                  <a:txBody>
                    <a:bodyPr/>
                    <a:lstStyle/>
                    <a:p>
                      <a:pPr algn="ctr"/>
                      <a:r>
                        <a:rPr lang="en-US" altLang="zh-TW" sz="1200">
                          <a:solidFill>
                            <a:srgbClr val="0000FF"/>
                          </a:solidFill>
                        </a:rPr>
                        <a:t>1</a:t>
                      </a:r>
                      <a:endParaRPr lang="zh-TW" altLang="en-US" sz="1200" dirty="0">
                        <a:solidFill>
                          <a:srgbClr val="0000FF"/>
                        </a:solidFill>
                      </a:endParaRPr>
                    </a:p>
                  </a:txBody>
                  <a:tcPr marL="91421" marR="91421"/>
                </a:tc>
                <a:tc>
                  <a:txBody>
                    <a:bodyPr/>
                    <a:lstStyle/>
                    <a:p>
                      <a:pPr algn="ctr"/>
                      <a:r>
                        <a:rPr lang="en-US" altLang="zh-TW" sz="1200"/>
                        <a:t>0</a:t>
                      </a:r>
                      <a:endParaRPr lang="zh-TW" altLang="en-US" sz="1200" dirty="0"/>
                    </a:p>
                  </a:txBody>
                  <a:tcPr marL="91421" marR="91421"/>
                </a:tc>
                <a:tc>
                  <a:txBody>
                    <a:bodyPr/>
                    <a:lstStyle/>
                    <a:p>
                      <a:pPr algn="ctr"/>
                      <a:r>
                        <a:rPr lang="en-US" altLang="zh-TW" sz="1200" dirty="0"/>
                        <a:t>0</a:t>
                      </a:r>
                      <a:endParaRPr lang="zh-TW" altLang="en-US" sz="1200" dirty="0"/>
                    </a:p>
                  </a:txBody>
                  <a:tcPr marL="91421" marR="91421"/>
                </a:tc>
                <a:extLst>
                  <a:ext uri="{0D108BD9-81ED-4DB2-BD59-A6C34878D82A}">
                    <a16:rowId xmlns:a16="http://schemas.microsoft.com/office/drawing/2014/main" val="10002"/>
                  </a:ext>
                </a:extLst>
              </a:tr>
              <a:tr h="207439">
                <a:tc>
                  <a:txBody>
                    <a:bodyPr/>
                    <a:lstStyle/>
                    <a:p>
                      <a:pPr algn="ctr"/>
                      <a:r>
                        <a:rPr lang="en-US" altLang="zh-TW" sz="1200" dirty="0">
                          <a:solidFill>
                            <a:srgbClr val="0000FF"/>
                          </a:solidFill>
                        </a:rPr>
                        <a:t>1</a:t>
                      </a:r>
                      <a:endParaRPr lang="zh-TW" altLang="en-US" sz="1200" dirty="0">
                        <a:solidFill>
                          <a:srgbClr val="0000FF"/>
                        </a:solidFill>
                      </a:endParaRPr>
                    </a:p>
                  </a:txBody>
                  <a:tcPr marL="91421" marR="91421"/>
                </a:tc>
                <a:tc>
                  <a:txBody>
                    <a:bodyPr/>
                    <a:lstStyle/>
                    <a:p>
                      <a:pPr algn="ctr"/>
                      <a:r>
                        <a:rPr lang="en-US" altLang="zh-TW" sz="1200" dirty="0"/>
                        <a:t>0</a:t>
                      </a:r>
                      <a:endParaRPr lang="zh-TW" altLang="en-US" sz="1200" dirty="0"/>
                    </a:p>
                  </a:txBody>
                  <a:tcPr marL="91421" marR="91421"/>
                </a:tc>
                <a:tc>
                  <a:txBody>
                    <a:bodyPr/>
                    <a:lstStyle/>
                    <a:p>
                      <a:pPr algn="ctr"/>
                      <a:r>
                        <a:rPr lang="en-US" altLang="zh-TW" sz="1200" dirty="0"/>
                        <a:t>0</a:t>
                      </a:r>
                      <a:endParaRPr lang="zh-TW" altLang="en-US" sz="1200" dirty="0"/>
                    </a:p>
                  </a:txBody>
                  <a:tcPr marL="91421" marR="91421"/>
                </a:tc>
                <a:tc>
                  <a:txBody>
                    <a:bodyPr/>
                    <a:lstStyle/>
                    <a:p>
                      <a:pPr algn="ctr"/>
                      <a:r>
                        <a:rPr lang="en-US" altLang="zh-TW" sz="1200" dirty="0"/>
                        <a:t>0</a:t>
                      </a:r>
                      <a:endParaRPr lang="zh-TW" altLang="en-US" sz="1200" dirty="0"/>
                    </a:p>
                  </a:txBody>
                  <a:tcPr marL="91421" marR="91421"/>
                </a:tc>
                <a:tc>
                  <a:txBody>
                    <a:bodyPr/>
                    <a:lstStyle/>
                    <a:p>
                      <a:pPr algn="ctr"/>
                      <a:r>
                        <a:rPr lang="en-US" altLang="zh-TW" sz="1200" dirty="0">
                          <a:solidFill>
                            <a:srgbClr val="0000FF"/>
                          </a:solidFill>
                        </a:rPr>
                        <a:t>1</a:t>
                      </a:r>
                      <a:endParaRPr lang="zh-TW" altLang="en-US" sz="1200" dirty="0">
                        <a:solidFill>
                          <a:srgbClr val="0000FF"/>
                        </a:solidFill>
                      </a:endParaRPr>
                    </a:p>
                  </a:txBody>
                  <a:tcPr marL="91421" marR="91421"/>
                </a:tc>
                <a:tc>
                  <a:txBody>
                    <a:bodyPr/>
                    <a:lstStyle/>
                    <a:p>
                      <a:pPr algn="ctr"/>
                      <a:r>
                        <a:rPr lang="en-US" altLang="zh-TW" sz="1200" dirty="0"/>
                        <a:t>0</a:t>
                      </a:r>
                      <a:endParaRPr lang="zh-TW" altLang="en-US" sz="1200" dirty="0"/>
                    </a:p>
                  </a:txBody>
                  <a:tcPr marL="91421" marR="91421"/>
                </a:tc>
                <a:extLst>
                  <a:ext uri="{0D108BD9-81ED-4DB2-BD59-A6C34878D82A}">
                    <a16:rowId xmlns:a16="http://schemas.microsoft.com/office/drawing/2014/main" val="10003"/>
                  </a:ext>
                </a:extLst>
              </a:tr>
              <a:tr h="207439">
                <a:tc>
                  <a:txBody>
                    <a:bodyPr/>
                    <a:lstStyle/>
                    <a:p>
                      <a:pPr algn="ctr"/>
                      <a:r>
                        <a:rPr lang="en-US" altLang="zh-TW" sz="1200" dirty="0"/>
                        <a:t>0</a:t>
                      </a:r>
                      <a:endParaRPr lang="zh-TW" altLang="en-US" sz="1200" dirty="0"/>
                    </a:p>
                  </a:txBody>
                  <a:tcPr marL="91421" marR="91421"/>
                </a:tc>
                <a:tc>
                  <a:txBody>
                    <a:bodyPr/>
                    <a:lstStyle/>
                    <a:p>
                      <a:pPr algn="ctr"/>
                      <a:r>
                        <a:rPr lang="en-US" altLang="zh-TW" sz="1200" dirty="0">
                          <a:solidFill>
                            <a:srgbClr val="0000FF"/>
                          </a:solidFill>
                        </a:rPr>
                        <a:t>1</a:t>
                      </a:r>
                      <a:endParaRPr lang="zh-TW" altLang="en-US" sz="1200" dirty="0">
                        <a:solidFill>
                          <a:srgbClr val="0000FF"/>
                        </a:solidFill>
                      </a:endParaRPr>
                    </a:p>
                  </a:txBody>
                  <a:tcPr marL="91421" marR="91421"/>
                </a:tc>
                <a:tc>
                  <a:txBody>
                    <a:bodyPr/>
                    <a:lstStyle/>
                    <a:p>
                      <a:pPr algn="ctr"/>
                      <a:r>
                        <a:rPr lang="en-US" altLang="zh-TW" sz="1200" dirty="0"/>
                        <a:t>0</a:t>
                      </a:r>
                      <a:endParaRPr lang="zh-TW" altLang="en-US" sz="1200" dirty="0"/>
                    </a:p>
                  </a:txBody>
                  <a:tcPr marL="91421" marR="91421"/>
                </a:tc>
                <a:tc>
                  <a:txBody>
                    <a:bodyPr/>
                    <a:lstStyle/>
                    <a:p>
                      <a:pPr algn="ctr"/>
                      <a:r>
                        <a:rPr lang="en-US" altLang="zh-TW" sz="1200" dirty="0"/>
                        <a:t>0</a:t>
                      </a:r>
                      <a:endParaRPr lang="zh-TW" altLang="en-US" sz="1200" dirty="0"/>
                    </a:p>
                  </a:txBody>
                  <a:tcPr marL="91421" marR="91421"/>
                </a:tc>
                <a:tc>
                  <a:txBody>
                    <a:bodyPr/>
                    <a:lstStyle/>
                    <a:p>
                      <a:pPr algn="ctr"/>
                      <a:r>
                        <a:rPr lang="en-US" altLang="zh-TW" sz="1200" dirty="0">
                          <a:solidFill>
                            <a:srgbClr val="0000FF"/>
                          </a:solidFill>
                        </a:rPr>
                        <a:t>1</a:t>
                      </a:r>
                      <a:endParaRPr lang="zh-TW" altLang="en-US" sz="1200" dirty="0">
                        <a:solidFill>
                          <a:srgbClr val="0000FF"/>
                        </a:solidFill>
                      </a:endParaRPr>
                    </a:p>
                  </a:txBody>
                  <a:tcPr marL="91421" marR="91421"/>
                </a:tc>
                <a:tc>
                  <a:txBody>
                    <a:bodyPr/>
                    <a:lstStyle/>
                    <a:p>
                      <a:pPr algn="ctr"/>
                      <a:r>
                        <a:rPr lang="en-US" altLang="zh-TW" sz="1200" dirty="0"/>
                        <a:t>0</a:t>
                      </a:r>
                      <a:endParaRPr lang="zh-TW" altLang="en-US" sz="1200" dirty="0"/>
                    </a:p>
                  </a:txBody>
                  <a:tcPr marL="91421" marR="91421"/>
                </a:tc>
                <a:extLst>
                  <a:ext uri="{0D108BD9-81ED-4DB2-BD59-A6C34878D82A}">
                    <a16:rowId xmlns:a16="http://schemas.microsoft.com/office/drawing/2014/main" val="10004"/>
                  </a:ext>
                </a:extLst>
              </a:tr>
              <a:tr h="207439">
                <a:tc>
                  <a:txBody>
                    <a:bodyPr/>
                    <a:lstStyle/>
                    <a:p>
                      <a:pPr algn="ctr"/>
                      <a:r>
                        <a:rPr lang="en-US" altLang="zh-TW" sz="1200" dirty="0"/>
                        <a:t>0</a:t>
                      </a:r>
                      <a:endParaRPr lang="zh-TW" altLang="en-US" sz="1200" dirty="0"/>
                    </a:p>
                  </a:txBody>
                  <a:tcPr marL="91421" marR="91421"/>
                </a:tc>
                <a:tc>
                  <a:txBody>
                    <a:bodyPr/>
                    <a:lstStyle/>
                    <a:p>
                      <a:pPr algn="ctr"/>
                      <a:r>
                        <a:rPr lang="en-US" altLang="zh-TW" sz="1200" dirty="0"/>
                        <a:t>0</a:t>
                      </a:r>
                      <a:endParaRPr lang="zh-TW" altLang="en-US" sz="1200" dirty="0"/>
                    </a:p>
                  </a:txBody>
                  <a:tcPr marL="91421" marR="91421"/>
                </a:tc>
                <a:tc>
                  <a:txBody>
                    <a:bodyPr/>
                    <a:lstStyle/>
                    <a:p>
                      <a:pPr algn="ctr"/>
                      <a:r>
                        <a:rPr lang="en-US" altLang="zh-TW" sz="1200" dirty="0">
                          <a:solidFill>
                            <a:srgbClr val="0000FF"/>
                          </a:solidFill>
                        </a:rPr>
                        <a:t>1</a:t>
                      </a:r>
                      <a:endParaRPr lang="zh-TW" altLang="en-US" sz="1200" dirty="0">
                        <a:solidFill>
                          <a:srgbClr val="0000FF"/>
                        </a:solidFill>
                      </a:endParaRPr>
                    </a:p>
                  </a:txBody>
                  <a:tcPr marL="91421" marR="91421"/>
                </a:tc>
                <a:tc>
                  <a:txBody>
                    <a:bodyPr/>
                    <a:lstStyle/>
                    <a:p>
                      <a:pPr algn="ctr"/>
                      <a:r>
                        <a:rPr lang="en-US" altLang="zh-TW" sz="1200" dirty="0"/>
                        <a:t>0</a:t>
                      </a:r>
                      <a:endParaRPr lang="zh-TW" altLang="en-US" sz="1200" dirty="0"/>
                    </a:p>
                  </a:txBody>
                  <a:tcPr marL="91421" marR="91421"/>
                </a:tc>
                <a:tc>
                  <a:txBody>
                    <a:bodyPr/>
                    <a:lstStyle/>
                    <a:p>
                      <a:pPr algn="ctr"/>
                      <a:r>
                        <a:rPr lang="en-US" altLang="zh-TW" sz="1200" dirty="0">
                          <a:solidFill>
                            <a:srgbClr val="0000FF"/>
                          </a:solidFill>
                        </a:rPr>
                        <a:t>1</a:t>
                      </a:r>
                      <a:endParaRPr lang="zh-TW" altLang="en-US" sz="1200" dirty="0">
                        <a:solidFill>
                          <a:srgbClr val="0000FF"/>
                        </a:solidFill>
                      </a:endParaRPr>
                    </a:p>
                  </a:txBody>
                  <a:tcPr marL="91421" marR="91421"/>
                </a:tc>
                <a:tc>
                  <a:txBody>
                    <a:bodyPr/>
                    <a:lstStyle/>
                    <a:p>
                      <a:pPr algn="ctr"/>
                      <a:r>
                        <a:rPr lang="en-US" altLang="zh-TW" sz="1200" dirty="0"/>
                        <a:t>0</a:t>
                      </a:r>
                      <a:endParaRPr lang="zh-TW" altLang="en-US" sz="1200" dirty="0"/>
                    </a:p>
                  </a:txBody>
                  <a:tcPr marL="91421" marR="91421"/>
                </a:tc>
                <a:extLst>
                  <a:ext uri="{0D108BD9-81ED-4DB2-BD59-A6C34878D82A}">
                    <a16:rowId xmlns:a16="http://schemas.microsoft.com/office/drawing/2014/main" val="10005"/>
                  </a:ext>
                </a:extLst>
              </a:tr>
            </a:tbl>
          </a:graphicData>
        </a:graphic>
      </p:graphicFrame>
      <p:graphicFrame>
        <p:nvGraphicFramePr>
          <p:cNvPr id="18" name="表格 5">
            <a:extLst>
              <a:ext uri="{FF2B5EF4-FFF2-40B4-BE49-F238E27FC236}">
                <a16:creationId xmlns:a16="http://schemas.microsoft.com/office/drawing/2014/main" id="{CEDAFE0F-42E0-3943-A847-832FB0115CC3}"/>
              </a:ext>
            </a:extLst>
          </p:cNvPr>
          <p:cNvGraphicFramePr>
            <a:graphicFrameLocks noGrp="1"/>
          </p:cNvGraphicFramePr>
          <p:nvPr>
            <p:extLst>
              <p:ext uri="{D42A27DB-BD31-4B8C-83A1-F6EECF244321}">
                <p14:modId xmlns:p14="http://schemas.microsoft.com/office/powerpoint/2010/main" val="3635647197"/>
              </p:ext>
            </p:extLst>
          </p:nvPr>
        </p:nvGraphicFramePr>
        <p:xfrm>
          <a:off x="1965325" y="1355097"/>
          <a:ext cx="1057263" cy="822960"/>
        </p:xfrm>
        <a:graphic>
          <a:graphicData uri="http://schemas.openxmlformats.org/drawingml/2006/table">
            <a:tbl>
              <a:tblPr firstRow="1" bandRow="1">
                <a:tableStyleId>{5940675A-B579-460E-94D1-54222C63F5DA}</a:tableStyleId>
              </a:tblPr>
              <a:tblGrid>
                <a:gridCol w="352421">
                  <a:extLst>
                    <a:ext uri="{9D8B030D-6E8A-4147-A177-3AD203B41FA5}">
                      <a16:colId xmlns:a16="http://schemas.microsoft.com/office/drawing/2014/main" val="20000"/>
                    </a:ext>
                  </a:extLst>
                </a:gridCol>
                <a:gridCol w="352421">
                  <a:extLst>
                    <a:ext uri="{9D8B030D-6E8A-4147-A177-3AD203B41FA5}">
                      <a16:colId xmlns:a16="http://schemas.microsoft.com/office/drawing/2014/main" val="20001"/>
                    </a:ext>
                  </a:extLst>
                </a:gridCol>
                <a:gridCol w="352421">
                  <a:extLst>
                    <a:ext uri="{9D8B030D-6E8A-4147-A177-3AD203B41FA5}">
                      <a16:colId xmlns:a16="http://schemas.microsoft.com/office/drawing/2014/main" val="20002"/>
                    </a:ext>
                  </a:extLst>
                </a:gridCol>
              </a:tblGrid>
              <a:tr h="207439">
                <a:tc>
                  <a:txBody>
                    <a:bodyPr/>
                    <a:lstStyle/>
                    <a:p>
                      <a:pPr algn="ctr"/>
                      <a:r>
                        <a:rPr lang="en-US" altLang="zh-TW" sz="1200" dirty="0"/>
                        <a:t>1</a:t>
                      </a:r>
                      <a:endParaRPr lang="zh-TW" altLang="en-US" sz="1200" dirty="0"/>
                    </a:p>
                  </a:txBody>
                  <a:tcPr marL="91455" marR="91455">
                    <a:solidFill>
                      <a:schemeClr val="accent2">
                        <a:lumMod val="20000"/>
                        <a:lumOff val="80000"/>
                      </a:schemeClr>
                    </a:solidFill>
                  </a:tcPr>
                </a:tc>
                <a:tc>
                  <a:txBody>
                    <a:bodyPr/>
                    <a:lstStyle/>
                    <a:p>
                      <a:pPr algn="ctr"/>
                      <a:r>
                        <a:rPr lang="en-US" altLang="zh-TW" sz="1200" dirty="0"/>
                        <a:t>-1</a:t>
                      </a:r>
                      <a:endParaRPr lang="zh-TW" altLang="en-US" sz="1200" dirty="0"/>
                    </a:p>
                  </a:txBody>
                  <a:tcPr marL="91455" marR="91455">
                    <a:solidFill>
                      <a:schemeClr val="accent2">
                        <a:lumMod val="20000"/>
                        <a:lumOff val="80000"/>
                      </a:schemeClr>
                    </a:solidFill>
                  </a:tcPr>
                </a:tc>
                <a:tc>
                  <a:txBody>
                    <a:bodyPr/>
                    <a:lstStyle/>
                    <a:p>
                      <a:pPr algn="ctr"/>
                      <a:r>
                        <a:rPr lang="en-US" altLang="zh-TW" sz="1200" dirty="0"/>
                        <a:t>-1</a:t>
                      </a:r>
                      <a:endParaRPr lang="zh-TW" altLang="en-US" sz="1200" dirty="0"/>
                    </a:p>
                  </a:txBody>
                  <a:tcPr marL="91455" marR="91455">
                    <a:solidFill>
                      <a:schemeClr val="accent2">
                        <a:lumMod val="20000"/>
                        <a:lumOff val="80000"/>
                      </a:schemeClr>
                    </a:solidFill>
                  </a:tcPr>
                </a:tc>
                <a:extLst>
                  <a:ext uri="{0D108BD9-81ED-4DB2-BD59-A6C34878D82A}">
                    <a16:rowId xmlns:a16="http://schemas.microsoft.com/office/drawing/2014/main" val="10000"/>
                  </a:ext>
                </a:extLst>
              </a:tr>
              <a:tr h="207439">
                <a:tc>
                  <a:txBody>
                    <a:bodyPr/>
                    <a:lstStyle/>
                    <a:p>
                      <a:pPr algn="ctr"/>
                      <a:r>
                        <a:rPr lang="en-US" altLang="zh-TW" sz="1200" dirty="0"/>
                        <a:t>-1</a:t>
                      </a:r>
                      <a:endParaRPr lang="zh-TW" altLang="en-US" sz="1200" dirty="0"/>
                    </a:p>
                  </a:txBody>
                  <a:tcPr marL="91455" marR="91455">
                    <a:solidFill>
                      <a:schemeClr val="accent2">
                        <a:lumMod val="20000"/>
                        <a:lumOff val="80000"/>
                      </a:schemeClr>
                    </a:solidFill>
                  </a:tcPr>
                </a:tc>
                <a:tc>
                  <a:txBody>
                    <a:bodyPr/>
                    <a:lstStyle/>
                    <a:p>
                      <a:pPr algn="ctr"/>
                      <a:r>
                        <a:rPr lang="en-US" altLang="zh-TW" sz="1200" dirty="0"/>
                        <a:t>1</a:t>
                      </a:r>
                      <a:endParaRPr lang="zh-TW" altLang="en-US" sz="1200" dirty="0"/>
                    </a:p>
                  </a:txBody>
                  <a:tcPr marL="91455" marR="91455">
                    <a:solidFill>
                      <a:schemeClr val="accent2">
                        <a:lumMod val="20000"/>
                        <a:lumOff val="80000"/>
                      </a:schemeClr>
                    </a:solidFill>
                  </a:tcPr>
                </a:tc>
                <a:tc>
                  <a:txBody>
                    <a:bodyPr/>
                    <a:lstStyle/>
                    <a:p>
                      <a:pPr algn="ctr"/>
                      <a:r>
                        <a:rPr lang="en-US" altLang="zh-TW" sz="1200" dirty="0"/>
                        <a:t>-1</a:t>
                      </a:r>
                      <a:endParaRPr lang="zh-TW" altLang="en-US" sz="1200" dirty="0"/>
                    </a:p>
                  </a:txBody>
                  <a:tcPr marL="91455" marR="91455">
                    <a:solidFill>
                      <a:schemeClr val="accent2">
                        <a:lumMod val="20000"/>
                        <a:lumOff val="80000"/>
                      </a:schemeClr>
                    </a:solidFill>
                  </a:tcPr>
                </a:tc>
                <a:extLst>
                  <a:ext uri="{0D108BD9-81ED-4DB2-BD59-A6C34878D82A}">
                    <a16:rowId xmlns:a16="http://schemas.microsoft.com/office/drawing/2014/main" val="10001"/>
                  </a:ext>
                </a:extLst>
              </a:tr>
              <a:tr h="207439">
                <a:tc>
                  <a:txBody>
                    <a:bodyPr/>
                    <a:lstStyle/>
                    <a:p>
                      <a:pPr algn="ctr"/>
                      <a:r>
                        <a:rPr lang="en-US" altLang="zh-TW" sz="1200" dirty="0"/>
                        <a:t>-1</a:t>
                      </a:r>
                      <a:endParaRPr lang="zh-TW" altLang="en-US" sz="1200" dirty="0"/>
                    </a:p>
                  </a:txBody>
                  <a:tcPr marL="91455" marR="91455">
                    <a:solidFill>
                      <a:schemeClr val="accent2">
                        <a:lumMod val="20000"/>
                        <a:lumOff val="80000"/>
                      </a:schemeClr>
                    </a:solidFill>
                  </a:tcPr>
                </a:tc>
                <a:tc>
                  <a:txBody>
                    <a:bodyPr/>
                    <a:lstStyle/>
                    <a:p>
                      <a:pPr algn="ctr"/>
                      <a:r>
                        <a:rPr lang="en-US" altLang="zh-TW" sz="1200" dirty="0"/>
                        <a:t>-1</a:t>
                      </a:r>
                      <a:endParaRPr lang="zh-TW" altLang="en-US" sz="1200" dirty="0"/>
                    </a:p>
                  </a:txBody>
                  <a:tcPr marL="91455" marR="91455">
                    <a:solidFill>
                      <a:schemeClr val="accent2">
                        <a:lumMod val="20000"/>
                        <a:lumOff val="80000"/>
                      </a:schemeClr>
                    </a:solidFill>
                  </a:tcPr>
                </a:tc>
                <a:tc>
                  <a:txBody>
                    <a:bodyPr/>
                    <a:lstStyle/>
                    <a:p>
                      <a:pPr algn="ctr"/>
                      <a:r>
                        <a:rPr lang="en-US" altLang="zh-TW" sz="1200" dirty="0"/>
                        <a:t>1</a:t>
                      </a:r>
                      <a:endParaRPr lang="zh-TW" altLang="en-US" sz="1200" dirty="0"/>
                    </a:p>
                  </a:txBody>
                  <a:tcPr marL="91455" marR="91455">
                    <a:solidFill>
                      <a:schemeClr val="accent2">
                        <a:lumMod val="20000"/>
                        <a:lumOff val="80000"/>
                      </a:schemeClr>
                    </a:solidFill>
                  </a:tcPr>
                </a:tc>
                <a:extLst>
                  <a:ext uri="{0D108BD9-81ED-4DB2-BD59-A6C34878D82A}">
                    <a16:rowId xmlns:a16="http://schemas.microsoft.com/office/drawing/2014/main" val="10002"/>
                  </a:ext>
                </a:extLst>
              </a:tr>
            </a:tbl>
          </a:graphicData>
        </a:graphic>
      </p:graphicFrame>
      <p:sp>
        <p:nvSpPr>
          <p:cNvPr id="20" name="矩形 7">
            <a:extLst>
              <a:ext uri="{FF2B5EF4-FFF2-40B4-BE49-F238E27FC236}">
                <a16:creationId xmlns:a16="http://schemas.microsoft.com/office/drawing/2014/main" id="{C38E06DA-70B2-ED49-A6B6-07C0D559E2A6}"/>
              </a:ext>
            </a:extLst>
          </p:cNvPr>
          <p:cNvSpPr/>
          <p:nvPr/>
        </p:nvSpPr>
        <p:spPr>
          <a:xfrm>
            <a:off x="1896861" y="2536825"/>
            <a:ext cx="782544" cy="791166"/>
          </a:xfrm>
          <a:prstGeom prst="rect">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sz="1200"/>
          </a:p>
        </p:txBody>
      </p:sp>
      <p:pic>
        <p:nvPicPr>
          <p:cNvPr id="21" name="圖片 31">
            <a:extLst>
              <a:ext uri="{FF2B5EF4-FFF2-40B4-BE49-F238E27FC236}">
                <a16:creationId xmlns:a16="http://schemas.microsoft.com/office/drawing/2014/main" id="{99101504-6660-B044-BB80-0811976E88B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773045" y="1196976"/>
            <a:ext cx="1213293" cy="1206414"/>
          </a:xfrm>
          <a:prstGeom prst="rect">
            <a:avLst/>
          </a:prstGeom>
          <a:noFill/>
          <a:ln w="38100" cap="sq">
            <a:solidFill>
              <a:srgbClr val="000000"/>
            </a:solidFill>
            <a:miter lim="800000"/>
            <a:headEnd/>
            <a:tailEnd/>
          </a:ln>
          <a:effectLst>
            <a:outerShdw blurRad="50800" dist="38100" dir="2700000" algn="tl" rotWithShape="0">
              <a:srgbClr val="808080">
                <a:alpha val="42999"/>
              </a:srgbClr>
            </a:outerShdw>
          </a:effectLst>
          <a:extLst>
            <a:ext uri="{909E8E84-426E-40DD-AFC4-6F175D3DCCD1}">
              <a14:hiddenFill xmlns:a14="http://schemas.microsoft.com/office/drawing/2010/main">
                <a:solidFill>
                  <a:srgbClr val="FFFFFF"/>
                </a:solidFill>
              </a14:hiddenFill>
            </a:ext>
          </a:extLst>
        </p:spPr>
      </p:pic>
      <p:cxnSp>
        <p:nvCxnSpPr>
          <p:cNvPr id="22" name="直線單箭頭接點 33">
            <a:extLst>
              <a:ext uri="{FF2B5EF4-FFF2-40B4-BE49-F238E27FC236}">
                <a16:creationId xmlns:a16="http://schemas.microsoft.com/office/drawing/2014/main" id="{BDE67A51-92F1-BF49-AA19-1BF30D608152}"/>
              </a:ext>
            </a:extLst>
          </p:cNvPr>
          <p:cNvCxnSpPr>
            <a:cxnSpLocks/>
            <a:stCxn id="18" idx="3"/>
          </p:cNvCxnSpPr>
          <p:nvPr/>
        </p:nvCxnSpPr>
        <p:spPr>
          <a:xfrm>
            <a:off x="3022588" y="1766577"/>
            <a:ext cx="699804" cy="35837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單箭頭接點 34">
            <a:extLst>
              <a:ext uri="{FF2B5EF4-FFF2-40B4-BE49-F238E27FC236}">
                <a16:creationId xmlns:a16="http://schemas.microsoft.com/office/drawing/2014/main" id="{28D4719D-D5A9-0A42-BFC7-5FA1F6F858AC}"/>
              </a:ext>
            </a:extLst>
          </p:cNvPr>
          <p:cNvCxnSpPr>
            <a:cxnSpLocks/>
          </p:cNvCxnSpPr>
          <p:nvPr/>
        </p:nvCxnSpPr>
        <p:spPr>
          <a:xfrm flipV="1">
            <a:off x="2679405" y="2178057"/>
            <a:ext cx="1042987" cy="9652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7" name="矩形 54">
            <a:extLst>
              <a:ext uri="{FF2B5EF4-FFF2-40B4-BE49-F238E27FC236}">
                <a16:creationId xmlns:a16="http://schemas.microsoft.com/office/drawing/2014/main" id="{7A1EA29F-173C-7E42-9C16-029F8821CEE4}"/>
              </a:ext>
            </a:extLst>
          </p:cNvPr>
          <p:cNvSpPr/>
          <p:nvPr/>
        </p:nvSpPr>
        <p:spPr>
          <a:xfrm>
            <a:off x="5888038" y="826547"/>
            <a:ext cx="269875" cy="2698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TW" sz="1200" dirty="0"/>
              <a:t>1</a:t>
            </a:r>
            <a:endParaRPr lang="zh-TW" altLang="en-US" sz="1200" dirty="0"/>
          </a:p>
        </p:txBody>
      </p:sp>
      <p:sp>
        <p:nvSpPr>
          <p:cNvPr id="48" name="矩形 55">
            <a:extLst>
              <a:ext uri="{FF2B5EF4-FFF2-40B4-BE49-F238E27FC236}">
                <a16:creationId xmlns:a16="http://schemas.microsoft.com/office/drawing/2014/main" id="{B7BDD9EB-227C-274A-87F9-C327B6A95C15}"/>
              </a:ext>
            </a:extLst>
          </p:cNvPr>
          <p:cNvSpPr/>
          <p:nvPr/>
        </p:nvSpPr>
        <p:spPr>
          <a:xfrm>
            <a:off x="5888038" y="1294860"/>
            <a:ext cx="269875" cy="2698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TW" sz="1200" dirty="0"/>
              <a:t>0</a:t>
            </a:r>
            <a:endParaRPr lang="zh-TW" altLang="en-US" sz="1200" dirty="0"/>
          </a:p>
        </p:txBody>
      </p:sp>
      <p:sp>
        <p:nvSpPr>
          <p:cNvPr id="49" name="矩形 56">
            <a:extLst>
              <a:ext uri="{FF2B5EF4-FFF2-40B4-BE49-F238E27FC236}">
                <a16:creationId xmlns:a16="http://schemas.microsoft.com/office/drawing/2014/main" id="{B5E07054-F130-6E4B-BACA-91945BE151B7}"/>
              </a:ext>
            </a:extLst>
          </p:cNvPr>
          <p:cNvSpPr/>
          <p:nvPr/>
        </p:nvSpPr>
        <p:spPr>
          <a:xfrm>
            <a:off x="5888038" y="1737772"/>
            <a:ext cx="269875" cy="2698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TW" sz="1200" dirty="0"/>
              <a:t>0</a:t>
            </a:r>
            <a:endParaRPr lang="zh-TW" altLang="en-US" sz="1200" dirty="0"/>
          </a:p>
        </p:txBody>
      </p:sp>
      <p:sp>
        <p:nvSpPr>
          <p:cNvPr id="50" name="矩形 57">
            <a:extLst>
              <a:ext uri="{FF2B5EF4-FFF2-40B4-BE49-F238E27FC236}">
                <a16:creationId xmlns:a16="http://schemas.microsoft.com/office/drawing/2014/main" id="{7126FAFD-369C-884F-8A21-886E378ADF96}"/>
              </a:ext>
            </a:extLst>
          </p:cNvPr>
          <p:cNvSpPr/>
          <p:nvPr/>
        </p:nvSpPr>
        <p:spPr>
          <a:xfrm>
            <a:off x="5888038" y="2198147"/>
            <a:ext cx="269875" cy="2714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TW" sz="1200" dirty="0"/>
              <a:t>0</a:t>
            </a:r>
            <a:endParaRPr lang="zh-TW" altLang="en-US" sz="1200" dirty="0"/>
          </a:p>
        </p:txBody>
      </p:sp>
      <p:sp>
        <p:nvSpPr>
          <p:cNvPr id="56" name="矩形 63">
            <a:extLst>
              <a:ext uri="{FF2B5EF4-FFF2-40B4-BE49-F238E27FC236}">
                <a16:creationId xmlns:a16="http://schemas.microsoft.com/office/drawing/2014/main" id="{5C9BD840-694F-524F-A98D-18F0540F0E89}"/>
              </a:ext>
            </a:extLst>
          </p:cNvPr>
          <p:cNvSpPr/>
          <p:nvPr/>
        </p:nvSpPr>
        <p:spPr>
          <a:xfrm>
            <a:off x="5888038" y="3690714"/>
            <a:ext cx="269875" cy="2698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TW" sz="1200" dirty="0"/>
              <a:t>0</a:t>
            </a:r>
            <a:endParaRPr lang="zh-TW" altLang="en-US" sz="1200" dirty="0"/>
          </a:p>
        </p:txBody>
      </p:sp>
      <p:sp>
        <p:nvSpPr>
          <p:cNvPr id="57" name="矩形 64">
            <a:extLst>
              <a:ext uri="{FF2B5EF4-FFF2-40B4-BE49-F238E27FC236}">
                <a16:creationId xmlns:a16="http://schemas.microsoft.com/office/drawing/2014/main" id="{D7D35CDB-E3F7-CC4E-882F-F2D98EC3EE4F}"/>
              </a:ext>
            </a:extLst>
          </p:cNvPr>
          <p:cNvSpPr/>
          <p:nvPr/>
        </p:nvSpPr>
        <p:spPr>
          <a:xfrm>
            <a:off x="5888038" y="4133627"/>
            <a:ext cx="269875" cy="2698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TW" sz="1200" dirty="0"/>
              <a:t>1</a:t>
            </a:r>
            <a:endParaRPr lang="zh-TW" altLang="en-US" sz="1200" dirty="0"/>
          </a:p>
        </p:txBody>
      </p:sp>
      <p:sp>
        <p:nvSpPr>
          <p:cNvPr id="58" name="矩形 65">
            <a:extLst>
              <a:ext uri="{FF2B5EF4-FFF2-40B4-BE49-F238E27FC236}">
                <a16:creationId xmlns:a16="http://schemas.microsoft.com/office/drawing/2014/main" id="{D67808D3-C5BF-FF4E-940E-3E4101A13322}"/>
              </a:ext>
            </a:extLst>
          </p:cNvPr>
          <p:cNvSpPr/>
          <p:nvPr/>
        </p:nvSpPr>
        <p:spPr>
          <a:xfrm>
            <a:off x="5888038" y="4595589"/>
            <a:ext cx="269875" cy="2698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TW" sz="1200" dirty="0"/>
              <a:t>0</a:t>
            </a:r>
            <a:endParaRPr lang="zh-TW" altLang="en-US" sz="1200" dirty="0"/>
          </a:p>
        </p:txBody>
      </p:sp>
      <p:sp>
        <p:nvSpPr>
          <p:cNvPr id="68" name="橢圓 108">
            <a:extLst>
              <a:ext uri="{FF2B5EF4-FFF2-40B4-BE49-F238E27FC236}">
                <a16:creationId xmlns:a16="http://schemas.microsoft.com/office/drawing/2014/main" id="{78B536A2-FBC8-FA4D-AA4B-EB0B5123991A}"/>
              </a:ext>
            </a:extLst>
          </p:cNvPr>
          <p:cNvSpPr>
            <a:spLocks noChangeArrowheads="1"/>
          </p:cNvSpPr>
          <p:nvPr/>
        </p:nvSpPr>
        <p:spPr bwMode="auto">
          <a:xfrm>
            <a:off x="7193586" y="845991"/>
            <a:ext cx="950954" cy="641350"/>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sz="1200" dirty="0">
                <a:solidFill>
                  <a:srgbClr val="000000"/>
                </a:solidFill>
              </a:rPr>
              <a:t>Hidden Node</a:t>
            </a:r>
            <a:endParaRPr lang="zh-TW" altLang="en-US" sz="1200" dirty="0">
              <a:solidFill>
                <a:srgbClr val="000000"/>
              </a:solidFill>
            </a:endParaRPr>
          </a:p>
        </p:txBody>
      </p:sp>
      <p:cxnSp>
        <p:nvCxnSpPr>
          <p:cNvPr id="70" name="直線單箭頭接點 34">
            <a:extLst>
              <a:ext uri="{FF2B5EF4-FFF2-40B4-BE49-F238E27FC236}">
                <a16:creationId xmlns:a16="http://schemas.microsoft.com/office/drawing/2014/main" id="{BF3E221C-BFC4-BC40-8ED1-AE1165AB47A0}"/>
              </a:ext>
            </a:extLst>
          </p:cNvPr>
          <p:cNvCxnSpPr>
            <a:cxnSpLocks/>
            <a:endCxn id="68" idx="2"/>
          </p:cNvCxnSpPr>
          <p:nvPr/>
        </p:nvCxnSpPr>
        <p:spPr>
          <a:xfrm>
            <a:off x="6174523" y="944053"/>
            <a:ext cx="1019063" cy="222613"/>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3" name="直線單箭頭接點 34">
            <a:extLst>
              <a:ext uri="{FF2B5EF4-FFF2-40B4-BE49-F238E27FC236}">
                <a16:creationId xmlns:a16="http://schemas.microsoft.com/office/drawing/2014/main" id="{7D0DF4A1-4942-BC49-89F2-4C9FF22DAD3B}"/>
              </a:ext>
            </a:extLst>
          </p:cNvPr>
          <p:cNvCxnSpPr>
            <a:cxnSpLocks/>
            <a:endCxn id="68" idx="2"/>
          </p:cNvCxnSpPr>
          <p:nvPr/>
        </p:nvCxnSpPr>
        <p:spPr>
          <a:xfrm flipV="1">
            <a:off x="6174523" y="1166666"/>
            <a:ext cx="1019063" cy="24447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6" name="直線單箭頭接點 34">
            <a:extLst>
              <a:ext uri="{FF2B5EF4-FFF2-40B4-BE49-F238E27FC236}">
                <a16:creationId xmlns:a16="http://schemas.microsoft.com/office/drawing/2014/main" id="{9DF4E1D8-5CA7-5047-B467-2E14BCBC11EB}"/>
              </a:ext>
            </a:extLst>
          </p:cNvPr>
          <p:cNvCxnSpPr>
            <a:cxnSpLocks/>
            <a:endCxn id="68" idx="2"/>
          </p:cNvCxnSpPr>
          <p:nvPr/>
        </p:nvCxnSpPr>
        <p:spPr>
          <a:xfrm flipV="1">
            <a:off x="6174522" y="1166666"/>
            <a:ext cx="1019064" cy="693344"/>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8" name="直線單箭頭接點 34">
            <a:extLst>
              <a:ext uri="{FF2B5EF4-FFF2-40B4-BE49-F238E27FC236}">
                <a16:creationId xmlns:a16="http://schemas.microsoft.com/office/drawing/2014/main" id="{2DD0C653-E2DD-6842-930A-19645442E262}"/>
              </a:ext>
            </a:extLst>
          </p:cNvPr>
          <p:cNvCxnSpPr>
            <a:cxnSpLocks/>
            <a:endCxn id="68" idx="2"/>
          </p:cNvCxnSpPr>
          <p:nvPr/>
        </p:nvCxnSpPr>
        <p:spPr>
          <a:xfrm flipV="1">
            <a:off x="6174522" y="1166666"/>
            <a:ext cx="1019064" cy="1187654"/>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5C62A898-54DD-7E41-B385-F96BC13BC94D}"/>
              </a:ext>
            </a:extLst>
          </p:cNvPr>
          <p:cNvSpPr txBox="1"/>
          <p:nvPr/>
        </p:nvSpPr>
        <p:spPr>
          <a:xfrm>
            <a:off x="5888038" y="2660657"/>
            <a:ext cx="269875" cy="923330"/>
          </a:xfrm>
          <a:prstGeom prst="rect">
            <a:avLst/>
          </a:prstGeom>
          <a:noFill/>
        </p:spPr>
        <p:txBody>
          <a:bodyPr wrap="square" rtlCol="0">
            <a:spAutoFit/>
          </a:bodyPr>
          <a:lstStyle/>
          <a:p>
            <a:r>
              <a:rPr lang="en-US" dirty="0"/>
              <a:t>.</a:t>
            </a:r>
          </a:p>
          <a:p>
            <a:r>
              <a:rPr lang="en-US" dirty="0"/>
              <a:t>.</a:t>
            </a:r>
          </a:p>
          <a:p>
            <a:r>
              <a:rPr lang="en-US" dirty="0"/>
              <a:t>.</a:t>
            </a:r>
          </a:p>
        </p:txBody>
      </p:sp>
      <p:cxnSp>
        <p:nvCxnSpPr>
          <p:cNvPr id="81" name="直線單箭頭接點 34">
            <a:extLst>
              <a:ext uri="{FF2B5EF4-FFF2-40B4-BE49-F238E27FC236}">
                <a16:creationId xmlns:a16="http://schemas.microsoft.com/office/drawing/2014/main" id="{8764BDBC-4145-5147-A0D6-27C4B307D65F}"/>
              </a:ext>
            </a:extLst>
          </p:cNvPr>
          <p:cNvCxnSpPr>
            <a:cxnSpLocks/>
          </p:cNvCxnSpPr>
          <p:nvPr/>
        </p:nvCxnSpPr>
        <p:spPr>
          <a:xfrm flipV="1">
            <a:off x="6174522" y="1196976"/>
            <a:ext cx="1019064" cy="2651335"/>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3" name="直線單箭頭接點 34">
            <a:extLst>
              <a:ext uri="{FF2B5EF4-FFF2-40B4-BE49-F238E27FC236}">
                <a16:creationId xmlns:a16="http://schemas.microsoft.com/office/drawing/2014/main" id="{0C917387-10C7-2A41-B2FB-E6634E34B591}"/>
              </a:ext>
            </a:extLst>
          </p:cNvPr>
          <p:cNvCxnSpPr>
            <a:cxnSpLocks/>
            <a:endCxn id="68" idx="2"/>
          </p:cNvCxnSpPr>
          <p:nvPr/>
        </p:nvCxnSpPr>
        <p:spPr>
          <a:xfrm flipV="1">
            <a:off x="6174522" y="1166666"/>
            <a:ext cx="1019064" cy="310190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5" name="直線單箭頭接點 34">
            <a:extLst>
              <a:ext uri="{FF2B5EF4-FFF2-40B4-BE49-F238E27FC236}">
                <a16:creationId xmlns:a16="http://schemas.microsoft.com/office/drawing/2014/main" id="{13C477FA-FD80-9C44-81D2-020DFFAA760D}"/>
              </a:ext>
            </a:extLst>
          </p:cNvPr>
          <p:cNvCxnSpPr>
            <a:cxnSpLocks/>
            <a:endCxn id="68" idx="2"/>
          </p:cNvCxnSpPr>
          <p:nvPr/>
        </p:nvCxnSpPr>
        <p:spPr>
          <a:xfrm flipV="1">
            <a:off x="6191131" y="1166666"/>
            <a:ext cx="1002455" cy="358305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17144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7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78"/>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81"/>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83"/>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8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47" grpId="0" animBg="1"/>
      <p:bldP spid="48" grpId="0" animBg="1"/>
      <p:bldP spid="49" grpId="0" animBg="1"/>
      <p:bldP spid="50" grpId="0" animBg="1"/>
      <p:bldP spid="56" grpId="0" animBg="1"/>
      <p:bldP spid="57" grpId="0" animBg="1"/>
      <p:bldP spid="58" grpId="0" animBg="1"/>
      <p:bldP spid="6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sz="2400" dirty="0"/>
              <a:t>Stride</a:t>
            </a:r>
            <a:endParaRPr lang="en-US" sz="2400" dirty="0"/>
          </a:p>
        </p:txBody>
      </p:sp>
      <p:sp>
        <p:nvSpPr>
          <p:cNvPr id="4" name="Content Placeholder 3">
            <a:extLst>
              <a:ext uri="{FF2B5EF4-FFF2-40B4-BE49-F238E27FC236}">
                <a16:creationId xmlns:a16="http://schemas.microsoft.com/office/drawing/2014/main" id="{BDC51FA6-BEC8-224F-80D8-E138107EEFCA}"/>
              </a:ext>
            </a:extLst>
          </p:cNvPr>
          <p:cNvSpPr>
            <a:spLocks noGrp="1"/>
          </p:cNvSpPr>
          <p:nvPr>
            <p:ph idx="1"/>
          </p:nvPr>
        </p:nvSpPr>
        <p:spPr/>
        <p:txBody>
          <a:bodyPr>
            <a:normAutofit fontScale="92500" lnSpcReduction="10000"/>
          </a:bodyPr>
          <a:lstStyle/>
          <a:p>
            <a:r>
              <a:rPr lang="en-US" dirty="0"/>
              <a:t>The distance between two successive</a:t>
            </a:r>
          </a:p>
          <a:p>
            <a:pPr marL="0" indent="0">
              <a:buNone/>
            </a:pPr>
            <a:r>
              <a:rPr lang="en-US" dirty="0"/>
              <a:t>       kernel positions is called a stride.</a:t>
            </a:r>
          </a:p>
          <a:p>
            <a:r>
              <a:rPr lang="en-US" dirty="0"/>
              <a:t>Stride configures how far our sliding filter </a:t>
            </a:r>
          </a:p>
          <a:p>
            <a:pPr marL="0" indent="0">
              <a:buNone/>
            </a:pPr>
            <a:r>
              <a:rPr lang="en-US" dirty="0"/>
              <a:t>      window will move per application of the </a:t>
            </a:r>
          </a:p>
          <a:p>
            <a:pPr marL="0" indent="0">
              <a:buNone/>
            </a:pPr>
            <a:r>
              <a:rPr lang="en-US" dirty="0"/>
              <a:t>      filter function. </a:t>
            </a:r>
          </a:p>
          <a:p>
            <a:r>
              <a:rPr lang="en-US" dirty="0"/>
              <a:t>As the stride value goes up, the output </a:t>
            </a:r>
          </a:p>
          <a:p>
            <a:pPr marL="0" indent="0">
              <a:buNone/>
            </a:pPr>
            <a:r>
              <a:rPr lang="en-US" dirty="0"/>
              <a:t>      volume spatially goes down. </a:t>
            </a:r>
          </a:p>
          <a:p>
            <a:pPr lvl="1"/>
            <a:r>
              <a:rPr lang="en-US" dirty="0"/>
              <a:t>It’s been demonstrated that smaller </a:t>
            </a:r>
          </a:p>
          <a:p>
            <a:pPr marL="457200" lvl="1" indent="0">
              <a:buNone/>
            </a:pPr>
            <a:r>
              <a:rPr lang="en-US" dirty="0"/>
              <a:t>     strides (e.g., 1) in convolutional layers </a:t>
            </a:r>
          </a:p>
          <a:p>
            <a:pPr marL="457200" lvl="1" indent="0">
              <a:buNone/>
            </a:pPr>
            <a:r>
              <a:rPr lang="en-US" dirty="0"/>
              <a:t>     work better in practice. </a:t>
            </a:r>
            <a:endParaRPr lang="en-CA" dirty="0"/>
          </a:p>
          <a:p>
            <a:pPr lvl="1"/>
            <a:r>
              <a:rPr lang="en-US" dirty="0"/>
              <a:t>A stride larger than 1 is sometimes </a:t>
            </a:r>
          </a:p>
          <a:p>
            <a:pPr marL="457200" lvl="1" indent="0">
              <a:buNone/>
            </a:pPr>
            <a:r>
              <a:rPr lang="en-US" dirty="0"/>
              <a:t>     used in order to achieve down-sampling</a:t>
            </a:r>
          </a:p>
          <a:p>
            <a:pPr marL="457200" lvl="1" indent="0">
              <a:buNone/>
            </a:pPr>
            <a:r>
              <a:rPr lang="en-US" dirty="0"/>
              <a:t>     of the feature maps.</a:t>
            </a:r>
          </a:p>
          <a:p>
            <a:pPr marL="0" indent="0">
              <a:buNone/>
            </a:pPr>
            <a:endParaRPr lang="en-US" dirty="0"/>
          </a:p>
        </p:txBody>
      </p:sp>
      <p:grpSp>
        <p:nvGrpSpPr>
          <p:cNvPr id="16" name="Group 15">
            <a:extLst>
              <a:ext uri="{FF2B5EF4-FFF2-40B4-BE49-F238E27FC236}">
                <a16:creationId xmlns:a16="http://schemas.microsoft.com/office/drawing/2014/main" id="{7C8F88F2-5C4C-F144-9BAB-FAF2ED83012E}"/>
              </a:ext>
            </a:extLst>
          </p:cNvPr>
          <p:cNvGrpSpPr/>
          <p:nvPr/>
        </p:nvGrpSpPr>
        <p:grpSpPr>
          <a:xfrm>
            <a:off x="6493888" y="722944"/>
            <a:ext cx="1592281" cy="3909969"/>
            <a:chOff x="6493888" y="722944"/>
            <a:chExt cx="1592281" cy="3909969"/>
          </a:xfrm>
        </p:grpSpPr>
        <p:graphicFrame>
          <p:nvGraphicFramePr>
            <p:cNvPr id="5" name="內容版面配置區 3">
              <a:extLst>
                <a:ext uri="{FF2B5EF4-FFF2-40B4-BE49-F238E27FC236}">
                  <a16:creationId xmlns:a16="http://schemas.microsoft.com/office/drawing/2014/main" id="{F3872EEA-164D-C848-8D7A-CD695EFB7599}"/>
                </a:ext>
              </a:extLst>
            </p:cNvPr>
            <p:cNvGraphicFramePr>
              <a:graphicFrameLocks/>
            </p:cNvGraphicFramePr>
            <p:nvPr>
              <p:extLst>
                <p:ext uri="{D42A27DB-BD31-4B8C-83A1-F6EECF244321}">
                  <p14:modId xmlns:p14="http://schemas.microsoft.com/office/powerpoint/2010/main" val="1347525844"/>
                </p:ext>
              </p:extLst>
            </p:nvPr>
          </p:nvGraphicFramePr>
          <p:xfrm>
            <a:off x="6574639" y="1017843"/>
            <a:ext cx="1495062" cy="1645920"/>
          </p:xfrm>
          <a:graphic>
            <a:graphicData uri="http://schemas.openxmlformats.org/drawingml/2006/table">
              <a:tbl>
                <a:tblPr firstRow="1" bandRow="1">
                  <a:tableStyleId>{5940675A-B579-460E-94D1-54222C63F5DA}</a:tableStyleId>
                </a:tblPr>
                <a:tblGrid>
                  <a:gridCol w="249177">
                    <a:extLst>
                      <a:ext uri="{9D8B030D-6E8A-4147-A177-3AD203B41FA5}">
                        <a16:colId xmlns:a16="http://schemas.microsoft.com/office/drawing/2014/main" val="20000"/>
                      </a:ext>
                    </a:extLst>
                  </a:gridCol>
                  <a:gridCol w="249177">
                    <a:extLst>
                      <a:ext uri="{9D8B030D-6E8A-4147-A177-3AD203B41FA5}">
                        <a16:colId xmlns:a16="http://schemas.microsoft.com/office/drawing/2014/main" val="20001"/>
                      </a:ext>
                    </a:extLst>
                  </a:gridCol>
                  <a:gridCol w="249177">
                    <a:extLst>
                      <a:ext uri="{9D8B030D-6E8A-4147-A177-3AD203B41FA5}">
                        <a16:colId xmlns:a16="http://schemas.microsoft.com/office/drawing/2014/main" val="20002"/>
                      </a:ext>
                    </a:extLst>
                  </a:gridCol>
                  <a:gridCol w="249177">
                    <a:extLst>
                      <a:ext uri="{9D8B030D-6E8A-4147-A177-3AD203B41FA5}">
                        <a16:colId xmlns:a16="http://schemas.microsoft.com/office/drawing/2014/main" val="20003"/>
                      </a:ext>
                    </a:extLst>
                  </a:gridCol>
                  <a:gridCol w="249177">
                    <a:extLst>
                      <a:ext uri="{9D8B030D-6E8A-4147-A177-3AD203B41FA5}">
                        <a16:colId xmlns:a16="http://schemas.microsoft.com/office/drawing/2014/main" val="20004"/>
                      </a:ext>
                    </a:extLst>
                  </a:gridCol>
                  <a:gridCol w="249177">
                    <a:extLst>
                      <a:ext uri="{9D8B030D-6E8A-4147-A177-3AD203B41FA5}">
                        <a16:colId xmlns:a16="http://schemas.microsoft.com/office/drawing/2014/main" val="20005"/>
                      </a:ext>
                    </a:extLst>
                  </a:gridCol>
                </a:tblGrid>
                <a:tr h="272096">
                  <a:tc>
                    <a:txBody>
                      <a:bodyPr/>
                      <a:lstStyle/>
                      <a:p>
                        <a:pPr algn="ctr"/>
                        <a:r>
                          <a:rPr lang="en-US" altLang="zh-TW" sz="1200" dirty="0">
                            <a:solidFill>
                              <a:srgbClr val="0000FF"/>
                            </a:solidFill>
                          </a:rPr>
                          <a:t>1</a:t>
                        </a:r>
                      </a:p>
                    </a:txBody>
                    <a:tcPr marL="91421" marR="91421"/>
                  </a:tc>
                  <a:tc>
                    <a:txBody>
                      <a:bodyPr/>
                      <a:lstStyle/>
                      <a:p>
                        <a:pPr algn="ctr"/>
                        <a:r>
                          <a:rPr lang="en-US" altLang="zh-TW" sz="1200" dirty="0"/>
                          <a:t>0</a:t>
                        </a:r>
                        <a:endParaRPr lang="zh-TW" altLang="en-US" sz="1200" dirty="0"/>
                      </a:p>
                    </a:txBody>
                    <a:tcPr marL="91421" marR="91421"/>
                  </a:tc>
                  <a:tc>
                    <a:txBody>
                      <a:bodyPr/>
                      <a:lstStyle/>
                      <a:p>
                        <a:pPr algn="ctr"/>
                        <a:r>
                          <a:rPr lang="en-US" altLang="zh-TW" sz="1200" dirty="0"/>
                          <a:t>0</a:t>
                        </a:r>
                        <a:endParaRPr lang="zh-TW" altLang="en-US" sz="1200" dirty="0"/>
                      </a:p>
                    </a:txBody>
                    <a:tcPr marL="91421" marR="91421"/>
                  </a:tc>
                  <a:tc>
                    <a:txBody>
                      <a:bodyPr/>
                      <a:lstStyle/>
                      <a:p>
                        <a:pPr algn="ctr"/>
                        <a:r>
                          <a:rPr lang="en-US" altLang="zh-TW" sz="1200" dirty="0"/>
                          <a:t>0</a:t>
                        </a:r>
                        <a:endParaRPr lang="zh-TW" altLang="en-US" sz="1200" dirty="0"/>
                      </a:p>
                    </a:txBody>
                    <a:tcPr marL="91421" marR="91421"/>
                  </a:tc>
                  <a:tc>
                    <a:txBody>
                      <a:bodyPr/>
                      <a:lstStyle/>
                      <a:p>
                        <a:pPr algn="ctr"/>
                        <a:r>
                          <a:rPr lang="en-US" altLang="zh-TW" sz="1200" dirty="0"/>
                          <a:t>0</a:t>
                        </a:r>
                        <a:endParaRPr lang="zh-TW" altLang="en-US" sz="1200" dirty="0"/>
                      </a:p>
                    </a:txBody>
                    <a:tcPr marL="91421" marR="91421"/>
                  </a:tc>
                  <a:tc>
                    <a:txBody>
                      <a:bodyPr/>
                      <a:lstStyle/>
                      <a:p>
                        <a:pPr algn="ctr"/>
                        <a:r>
                          <a:rPr lang="en-US" altLang="zh-TW" sz="1200" dirty="0">
                            <a:solidFill>
                              <a:srgbClr val="0000FF"/>
                            </a:solidFill>
                          </a:rPr>
                          <a:t>1</a:t>
                        </a:r>
                        <a:endParaRPr lang="zh-TW" altLang="en-US" sz="1200" dirty="0">
                          <a:solidFill>
                            <a:srgbClr val="0000FF"/>
                          </a:solidFill>
                        </a:endParaRPr>
                      </a:p>
                    </a:txBody>
                    <a:tcPr marL="91421" marR="91421"/>
                  </a:tc>
                  <a:extLst>
                    <a:ext uri="{0D108BD9-81ED-4DB2-BD59-A6C34878D82A}">
                      <a16:rowId xmlns:a16="http://schemas.microsoft.com/office/drawing/2014/main" val="10000"/>
                    </a:ext>
                  </a:extLst>
                </a:tr>
                <a:tr h="272096">
                  <a:tc>
                    <a:txBody>
                      <a:bodyPr/>
                      <a:lstStyle/>
                      <a:p>
                        <a:pPr algn="ctr"/>
                        <a:r>
                          <a:rPr lang="en-US" altLang="zh-TW" sz="1200" dirty="0"/>
                          <a:t>0</a:t>
                        </a:r>
                        <a:endParaRPr lang="zh-TW" altLang="en-US" sz="1200" dirty="0"/>
                      </a:p>
                    </a:txBody>
                    <a:tcPr marL="91421" marR="91421"/>
                  </a:tc>
                  <a:tc>
                    <a:txBody>
                      <a:bodyPr/>
                      <a:lstStyle/>
                      <a:p>
                        <a:pPr algn="ctr"/>
                        <a:r>
                          <a:rPr lang="en-US" altLang="zh-TW" sz="1200" dirty="0">
                            <a:solidFill>
                              <a:srgbClr val="0000FF"/>
                            </a:solidFill>
                          </a:rPr>
                          <a:t>1</a:t>
                        </a:r>
                        <a:endParaRPr lang="zh-TW" altLang="en-US" sz="1200" dirty="0">
                          <a:solidFill>
                            <a:srgbClr val="0000FF"/>
                          </a:solidFill>
                        </a:endParaRPr>
                      </a:p>
                    </a:txBody>
                    <a:tcPr marL="91421" marR="91421"/>
                  </a:tc>
                  <a:tc>
                    <a:txBody>
                      <a:bodyPr/>
                      <a:lstStyle/>
                      <a:p>
                        <a:pPr algn="ctr"/>
                        <a:r>
                          <a:rPr lang="en-US" altLang="zh-TW" sz="1200" dirty="0"/>
                          <a:t>0</a:t>
                        </a:r>
                        <a:endParaRPr lang="zh-TW" altLang="en-US" sz="1200" dirty="0"/>
                      </a:p>
                    </a:txBody>
                    <a:tcPr marL="91421" marR="91421"/>
                  </a:tc>
                  <a:tc>
                    <a:txBody>
                      <a:bodyPr/>
                      <a:lstStyle/>
                      <a:p>
                        <a:pPr algn="ctr"/>
                        <a:r>
                          <a:rPr lang="en-US" altLang="zh-TW" sz="1200" dirty="0"/>
                          <a:t>0</a:t>
                        </a:r>
                        <a:endParaRPr lang="zh-TW" altLang="en-US" sz="1200" dirty="0"/>
                      </a:p>
                    </a:txBody>
                    <a:tcPr marL="91421" marR="91421"/>
                  </a:tc>
                  <a:tc>
                    <a:txBody>
                      <a:bodyPr/>
                      <a:lstStyle/>
                      <a:p>
                        <a:pPr algn="ctr"/>
                        <a:r>
                          <a:rPr lang="en-US" altLang="zh-TW" sz="1200" dirty="0">
                            <a:solidFill>
                              <a:srgbClr val="0000FF"/>
                            </a:solidFill>
                          </a:rPr>
                          <a:t>1</a:t>
                        </a:r>
                        <a:endParaRPr lang="zh-TW" altLang="en-US" sz="1200" dirty="0">
                          <a:solidFill>
                            <a:srgbClr val="0000FF"/>
                          </a:solidFill>
                        </a:endParaRPr>
                      </a:p>
                    </a:txBody>
                    <a:tcPr marL="91421" marR="91421"/>
                  </a:tc>
                  <a:tc>
                    <a:txBody>
                      <a:bodyPr/>
                      <a:lstStyle/>
                      <a:p>
                        <a:pPr algn="ctr"/>
                        <a:r>
                          <a:rPr lang="en-US" altLang="zh-TW" sz="1200" dirty="0"/>
                          <a:t>0</a:t>
                        </a:r>
                        <a:endParaRPr lang="zh-TW" altLang="en-US" sz="1200" dirty="0"/>
                      </a:p>
                    </a:txBody>
                    <a:tcPr marL="91421" marR="91421"/>
                  </a:tc>
                  <a:extLst>
                    <a:ext uri="{0D108BD9-81ED-4DB2-BD59-A6C34878D82A}">
                      <a16:rowId xmlns:a16="http://schemas.microsoft.com/office/drawing/2014/main" val="10001"/>
                    </a:ext>
                  </a:extLst>
                </a:tr>
                <a:tr h="272096">
                  <a:tc>
                    <a:txBody>
                      <a:bodyPr/>
                      <a:lstStyle/>
                      <a:p>
                        <a:pPr algn="ctr"/>
                        <a:r>
                          <a:rPr lang="en-US" altLang="zh-TW" sz="1200" dirty="0"/>
                          <a:t>0</a:t>
                        </a:r>
                        <a:endParaRPr lang="zh-TW" altLang="en-US" sz="1200" dirty="0"/>
                      </a:p>
                    </a:txBody>
                    <a:tcPr marL="91421" marR="91421"/>
                  </a:tc>
                  <a:tc>
                    <a:txBody>
                      <a:bodyPr/>
                      <a:lstStyle/>
                      <a:p>
                        <a:pPr algn="ctr"/>
                        <a:r>
                          <a:rPr lang="en-US" altLang="zh-TW" sz="1200" dirty="0"/>
                          <a:t>0</a:t>
                        </a:r>
                        <a:endParaRPr lang="zh-TW" altLang="en-US" sz="1200" dirty="0"/>
                      </a:p>
                    </a:txBody>
                    <a:tcPr marL="91421" marR="91421"/>
                  </a:tc>
                  <a:tc>
                    <a:txBody>
                      <a:bodyPr/>
                      <a:lstStyle/>
                      <a:p>
                        <a:pPr algn="ctr"/>
                        <a:r>
                          <a:rPr lang="en-US" altLang="zh-TW" sz="1200" dirty="0">
                            <a:solidFill>
                              <a:srgbClr val="0000FF"/>
                            </a:solidFill>
                          </a:rPr>
                          <a:t>1</a:t>
                        </a:r>
                        <a:endParaRPr lang="zh-TW" altLang="en-US" sz="1200" dirty="0">
                          <a:solidFill>
                            <a:srgbClr val="0000FF"/>
                          </a:solidFill>
                        </a:endParaRPr>
                      </a:p>
                    </a:txBody>
                    <a:tcPr marL="91421" marR="91421"/>
                  </a:tc>
                  <a:tc>
                    <a:txBody>
                      <a:bodyPr/>
                      <a:lstStyle/>
                      <a:p>
                        <a:pPr algn="ctr"/>
                        <a:r>
                          <a:rPr lang="en-US" altLang="zh-TW" sz="1200" dirty="0">
                            <a:solidFill>
                              <a:srgbClr val="0000FF"/>
                            </a:solidFill>
                          </a:rPr>
                          <a:t>1</a:t>
                        </a:r>
                        <a:endParaRPr lang="zh-TW" altLang="en-US" sz="1200" dirty="0">
                          <a:solidFill>
                            <a:srgbClr val="0000FF"/>
                          </a:solidFill>
                        </a:endParaRPr>
                      </a:p>
                    </a:txBody>
                    <a:tcPr marL="91421" marR="91421"/>
                  </a:tc>
                  <a:tc>
                    <a:txBody>
                      <a:bodyPr/>
                      <a:lstStyle/>
                      <a:p>
                        <a:pPr algn="ctr"/>
                        <a:r>
                          <a:rPr lang="en-US" altLang="zh-TW" sz="1200" dirty="0"/>
                          <a:t>0</a:t>
                        </a:r>
                        <a:endParaRPr lang="zh-TW" altLang="en-US" sz="1200" dirty="0"/>
                      </a:p>
                    </a:txBody>
                    <a:tcPr marL="91421" marR="91421"/>
                  </a:tc>
                  <a:tc>
                    <a:txBody>
                      <a:bodyPr/>
                      <a:lstStyle/>
                      <a:p>
                        <a:pPr algn="ctr"/>
                        <a:r>
                          <a:rPr lang="en-US" altLang="zh-TW" sz="1200" dirty="0"/>
                          <a:t>0</a:t>
                        </a:r>
                        <a:endParaRPr lang="zh-TW" altLang="en-US" sz="1200" dirty="0"/>
                      </a:p>
                    </a:txBody>
                    <a:tcPr marL="91421" marR="91421"/>
                  </a:tc>
                  <a:extLst>
                    <a:ext uri="{0D108BD9-81ED-4DB2-BD59-A6C34878D82A}">
                      <a16:rowId xmlns:a16="http://schemas.microsoft.com/office/drawing/2014/main" val="10002"/>
                    </a:ext>
                  </a:extLst>
                </a:tr>
                <a:tr h="272096">
                  <a:tc>
                    <a:txBody>
                      <a:bodyPr/>
                      <a:lstStyle/>
                      <a:p>
                        <a:pPr algn="ctr"/>
                        <a:r>
                          <a:rPr lang="en-US" altLang="zh-TW" sz="1200" dirty="0">
                            <a:solidFill>
                              <a:srgbClr val="0000FF"/>
                            </a:solidFill>
                          </a:rPr>
                          <a:t>1</a:t>
                        </a:r>
                        <a:endParaRPr lang="zh-TW" altLang="en-US" sz="1200" dirty="0">
                          <a:solidFill>
                            <a:srgbClr val="0000FF"/>
                          </a:solidFill>
                        </a:endParaRPr>
                      </a:p>
                    </a:txBody>
                    <a:tcPr marL="91421" marR="91421"/>
                  </a:tc>
                  <a:tc>
                    <a:txBody>
                      <a:bodyPr/>
                      <a:lstStyle/>
                      <a:p>
                        <a:pPr algn="ctr"/>
                        <a:r>
                          <a:rPr lang="en-US" altLang="zh-TW" sz="1200" dirty="0"/>
                          <a:t>0</a:t>
                        </a:r>
                        <a:endParaRPr lang="zh-TW" altLang="en-US" sz="1200" dirty="0"/>
                      </a:p>
                    </a:txBody>
                    <a:tcPr marL="91421" marR="91421"/>
                  </a:tc>
                  <a:tc>
                    <a:txBody>
                      <a:bodyPr/>
                      <a:lstStyle/>
                      <a:p>
                        <a:pPr algn="ctr"/>
                        <a:r>
                          <a:rPr lang="en-US" altLang="zh-TW" sz="1200" dirty="0"/>
                          <a:t>0</a:t>
                        </a:r>
                        <a:endParaRPr lang="zh-TW" altLang="en-US" sz="1200" dirty="0"/>
                      </a:p>
                    </a:txBody>
                    <a:tcPr marL="91421" marR="91421"/>
                  </a:tc>
                  <a:tc>
                    <a:txBody>
                      <a:bodyPr/>
                      <a:lstStyle/>
                      <a:p>
                        <a:pPr algn="ctr"/>
                        <a:r>
                          <a:rPr lang="en-US" altLang="zh-TW" sz="1200" dirty="0"/>
                          <a:t>0</a:t>
                        </a:r>
                        <a:endParaRPr lang="zh-TW" altLang="en-US" sz="1200" dirty="0"/>
                      </a:p>
                    </a:txBody>
                    <a:tcPr marL="91421" marR="91421"/>
                  </a:tc>
                  <a:tc>
                    <a:txBody>
                      <a:bodyPr/>
                      <a:lstStyle/>
                      <a:p>
                        <a:pPr algn="ctr"/>
                        <a:r>
                          <a:rPr lang="en-US" altLang="zh-TW" sz="1200" dirty="0">
                            <a:solidFill>
                              <a:srgbClr val="0000FF"/>
                            </a:solidFill>
                          </a:rPr>
                          <a:t>1</a:t>
                        </a:r>
                        <a:endParaRPr lang="zh-TW" altLang="en-US" sz="1200" dirty="0">
                          <a:solidFill>
                            <a:srgbClr val="0000FF"/>
                          </a:solidFill>
                        </a:endParaRPr>
                      </a:p>
                    </a:txBody>
                    <a:tcPr marL="91421" marR="91421"/>
                  </a:tc>
                  <a:tc>
                    <a:txBody>
                      <a:bodyPr/>
                      <a:lstStyle/>
                      <a:p>
                        <a:pPr algn="ctr"/>
                        <a:r>
                          <a:rPr lang="en-US" altLang="zh-TW" sz="1200" dirty="0"/>
                          <a:t>0</a:t>
                        </a:r>
                        <a:endParaRPr lang="zh-TW" altLang="en-US" sz="1200" dirty="0"/>
                      </a:p>
                    </a:txBody>
                    <a:tcPr marL="91421" marR="91421"/>
                  </a:tc>
                  <a:extLst>
                    <a:ext uri="{0D108BD9-81ED-4DB2-BD59-A6C34878D82A}">
                      <a16:rowId xmlns:a16="http://schemas.microsoft.com/office/drawing/2014/main" val="10003"/>
                    </a:ext>
                  </a:extLst>
                </a:tr>
                <a:tr h="272096">
                  <a:tc>
                    <a:txBody>
                      <a:bodyPr/>
                      <a:lstStyle/>
                      <a:p>
                        <a:pPr algn="ctr"/>
                        <a:r>
                          <a:rPr lang="en-US" altLang="zh-TW" sz="1200" dirty="0"/>
                          <a:t>0</a:t>
                        </a:r>
                        <a:endParaRPr lang="zh-TW" altLang="en-US" sz="1200" dirty="0"/>
                      </a:p>
                    </a:txBody>
                    <a:tcPr marL="91421" marR="91421"/>
                  </a:tc>
                  <a:tc>
                    <a:txBody>
                      <a:bodyPr/>
                      <a:lstStyle/>
                      <a:p>
                        <a:pPr algn="ctr"/>
                        <a:r>
                          <a:rPr lang="en-US" altLang="zh-TW" sz="1200" dirty="0">
                            <a:solidFill>
                              <a:srgbClr val="0000FF"/>
                            </a:solidFill>
                          </a:rPr>
                          <a:t>1</a:t>
                        </a:r>
                        <a:endParaRPr lang="zh-TW" altLang="en-US" sz="1200" dirty="0">
                          <a:solidFill>
                            <a:srgbClr val="0000FF"/>
                          </a:solidFill>
                        </a:endParaRPr>
                      </a:p>
                    </a:txBody>
                    <a:tcPr marL="91421" marR="91421"/>
                  </a:tc>
                  <a:tc>
                    <a:txBody>
                      <a:bodyPr/>
                      <a:lstStyle/>
                      <a:p>
                        <a:pPr algn="ctr"/>
                        <a:r>
                          <a:rPr lang="en-US" altLang="zh-TW" sz="1200" dirty="0"/>
                          <a:t>0</a:t>
                        </a:r>
                        <a:endParaRPr lang="zh-TW" altLang="en-US" sz="1200" dirty="0"/>
                      </a:p>
                    </a:txBody>
                    <a:tcPr marL="91421" marR="91421"/>
                  </a:tc>
                  <a:tc>
                    <a:txBody>
                      <a:bodyPr/>
                      <a:lstStyle/>
                      <a:p>
                        <a:pPr algn="ctr"/>
                        <a:r>
                          <a:rPr lang="en-US" altLang="zh-TW" sz="1200" dirty="0"/>
                          <a:t>0</a:t>
                        </a:r>
                        <a:endParaRPr lang="zh-TW" altLang="en-US" sz="1200" dirty="0"/>
                      </a:p>
                    </a:txBody>
                    <a:tcPr marL="91421" marR="91421"/>
                  </a:tc>
                  <a:tc>
                    <a:txBody>
                      <a:bodyPr/>
                      <a:lstStyle/>
                      <a:p>
                        <a:pPr algn="ctr"/>
                        <a:r>
                          <a:rPr lang="en-US" altLang="zh-TW" sz="1200" dirty="0">
                            <a:solidFill>
                              <a:srgbClr val="0000FF"/>
                            </a:solidFill>
                          </a:rPr>
                          <a:t>1</a:t>
                        </a:r>
                        <a:endParaRPr lang="zh-TW" altLang="en-US" sz="1200" dirty="0">
                          <a:solidFill>
                            <a:srgbClr val="0000FF"/>
                          </a:solidFill>
                        </a:endParaRPr>
                      </a:p>
                    </a:txBody>
                    <a:tcPr marL="91421" marR="91421"/>
                  </a:tc>
                  <a:tc>
                    <a:txBody>
                      <a:bodyPr/>
                      <a:lstStyle/>
                      <a:p>
                        <a:pPr algn="ctr"/>
                        <a:r>
                          <a:rPr lang="en-US" altLang="zh-TW" sz="1200" dirty="0"/>
                          <a:t>0</a:t>
                        </a:r>
                        <a:endParaRPr lang="zh-TW" altLang="en-US" sz="1200" dirty="0"/>
                      </a:p>
                    </a:txBody>
                    <a:tcPr marL="91421" marR="91421"/>
                  </a:tc>
                  <a:extLst>
                    <a:ext uri="{0D108BD9-81ED-4DB2-BD59-A6C34878D82A}">
                      <a16:rowId xmlns:a16="http://schemas.microsoft.com/office/drawing/2014/main" val="10004"/>
                    </a:ext>
                  </a:extLst>
                </a:tr>
                <a:tr h="272096">
                  <a:tc>
                    <a:txBody>
                      <a:bodyPr/>
                      <a:lstStyle/>
                      <a:p>
                        <a:pPr algn="ctr"/>
                        <a:r>
                          <a:rPr lang="en-US" altLang="zh-TW" sz="1200" dirty="0"/>
                          <a:t>0</a:t>
                        </a:r>
                        <a:endParaRPr lang="zh-TW" altLang="en-US" sz="1200" dirty="0"/>
                      </a:p>
                    </a:txBody>
                    <a:tcPr marL="91421" marR="91421"/>
                  </a:tc>
                  <a:tc>
                    <a:txBody>
                      <a:bodyPr/>
                      <a:lstStyle/>
                      <a:p>
                        <a:pPr algn="ctr"/>
                        <a:r>
                          <a:rPr lang="en-US" altLang="zh-TW" sz="1200" dirty="0"/>
                          <a:t>0</a:t>
                        </a:r>
                        <a:endParaRPr lang="zh-TW" altLang="en-US" sz="1200" dirty="0"/>
                      </a:p>
                    </a:txBody>
                    <a:tcPr marL="91421" marR="91421"/>
                  </a:tc>
                  <a:tc>
                    <a:txBody>
                      <a:bodyPr/>
                      <a:lstStyle/>
                      <a:p>
                        <a:pPr algn="ctr"/>
                        <a:r>
                          <a:rPr lang="en-US" altLang="zh-TW" sz="1200" dirty="0">
                            <a:solidFill>
                              <a:srgbClr val="0000FF"/>
                            </a:solidFill>
                          </a:rPr>
                          <a:t>1</a:t>
                        </a:r>
                        <a:endParaRPr lang="zh-TW" altLang="en-US" sz="1200" dirty="0">
                          <a:solidFill>
                            <a:srgbClr val="0000FF"/>
                          </a:solidFill>
                        </a:endParaRPr>
                      </a:p>
                    </a:txBody>
                    <a:tcPr marL="91421" marR="91421"/>
                  </a:tc>
                  <a:tc>
                    <a:txBody>
                      <a:bodyPr/>
                      <a:lstStyle/>
                      <a:p>
                        <a:pPr algn="ctr"/>
                        <a:r>
                          <a:rPr lang="en-US" altLang="zh-TW" sz="1200" dirty="0"/>
                          <a:t>0</a:t>
                        </a:r>
                        <a:endParaRPr lang="zh-TW" altLang="en-US" sz="1200" dirty="0"/>
                      </a:p>
                    </a:txBody>
                    <a:tcPr marL="91421" marR="91421"/>
                  </a:tc>
                  <a:tc>
                    <a:txBody>
                      <a:bodyPr/>
                      <a:lstStyle/>
                      <a:p>
                        <a:pPr algn="ctr"/>
                        <a:r>
                          <a:rPr lang="en-US" altLang="zh-TW" sz="1200" dirty="0">
                            <a:solidFill>
                              <a:srgbClr val="0000FF"/>
                            </a:solidFill>
                          </a:rPr>
                          <a:t>1</a:t>
                        </a:r>
                        <a:endParaRPr lang="zh-TW" altLang="en-US" sz="1200" dirty="0">
                          <a:solidFill>
                            <a:srgbClr val="0000FF"/>
                          </a:solidFill>
                        </a:endParaRPr>
                      </a:p>
                    </a:txBody>
                    <a:tcPr marL="91421" marR="91421"/>
                  </a:tc>
                  <a:tc>
                    <a:txBody>
                      <a:bodyPr/>
                      <a:lstStyle/>
                      <a:p>
                        <a:pPr algn="ctr"/>
                        <a:r>
                          <a:rPr lang="en-US" altLang="zh-TW" sz="1200" dirty="0"/>
                          <a:t>0</a:t>
                        </a:r>
                        <a:endParaRPr lang="zh-TW" altLang="en-US" sz="1200" dirty="0"/>
                      </a:p>
                    </a:txBody>
                    <a:tcPr marL="91421" marR="91421"/>
                  </a:tc>
                  <a:extLst>
                    <a:ext uri="{0D108BD9-81ED-4DB2-BD59-A6C34878D82A}">
                      <a16:rowId xmlns:a16="http://schemas.microsoft.com/office/drawing/2014/main" val="10005"/>
                    </a:ext>
                  </a:extLst>
                </a:tr>
              </a:tbl>
            </a:graphicData>
          </a:graphic>
        </p:graphicFrame>
        <p:sp>
          <p:nvSpPr>
            <p:cNvPr id="6" name="矩形 2">
              <a:extLst>
                <a:ext uri="{FF2B5EF4-FFF2-40B4-BE49-F238E27FC236}">
                  <a16:creationId xmlns:a16="http://schemas.microsoft.com/office/drawing/2014/main" id="{373C2F59-DA7C-C64C-A6C8-CF42CBB75254}"/>
                </a:ext>
              </a:extLst>
            </p:cNvPr>
            <p:cNvSpPr/>
            <p:nvPr/>
          </p:nvSpPr>
          <p:spPr>
            <a:xfrm>
              <a:off x="6558171" y="1007211"/>
              <a:ext cx="767662" cy="846617"/>
            </a:xfrm>
            <a:prstGeom prst="rect">
              <a:avLst/>
            </a:prstGeom>
            <a:noFill/>
            <a:ln w="444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
          <p:nvSpPr>
            <p:cNvPr id="7" name="矩形 27">
              <a:extLst>
                <a:ext uri="{FF2B5EF4-FFF2-40B4-BE49-F238E27FC236}">
                  <a16:creationId xmlns:a16="http://schemas.microsoft.com/office/drawing/2014/main" id="{82701850-88A0-874A-8FCC-84BFABF6953D}"/>
                </a:ext>
              </a:extLst>
            </p:cNvPr>
            <p:cNvSpPr/>
            <p:nvPr/>
          </p:nvSpPr>
          <p:spPr>
            <a:xfrm>
              <a:off x="6833877" y="996579"/>
              <a:ext cx="725872" cy="857250"/>
            </a:xfrm>
            <a:prstGeom prst="rect">
              <a:avLst/>
            </a:prstGeom>
            <a:noFill/>
            <a:ln w="444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graphicFrame>
          <p:nvGraphicFramePr>
            <p:cNvPr id="11" name="內容版面配置區 3">
              <a:extLst>
                <a:ext uri="{FF2B5EF4-FFF2-40B4-BE49-F238E27FC236}">
                  <a16:creationId xmlns:a16="http://schemas.microsoft.com/office/drawing/2014/main" id="{BA4303AF-6F43-2A49-B873-C2F97D50D96B}"/>
                </a:ext>
              </a:extLst>
            </p:cNvPr>
            <p:cNvGraphicFramePr>
              <a:graphicFrameLocks/>
            </p:cNvGraphicFramePr>
            <p:nvPr>
              <p:extLst>
                <p:ext uri="{D42A27DB-BD31-4B8C-83A1-F6EECF244321}">
                  <p14:modId xmlns:p14="http://schemas.microsoft.com/office/powerpoint/2010/main" val="555089509"/>
                </p:ext>
              </p:extLst>
            </p:nvPr>
          </p:nvGraphicFramePr>
          <p:xfrm>
            <a:off x="6591107" y="2986993"/>
            <a:ext cx="1495062" cy="1645920"/>
          </p:xfrm>
          <a:graphic>
            <a:graphicData uri="http://schemas.openxmlformats.org/drawingml/2006/table">
              <a:tbl>
                <a:tblPr firstRow="1" bandRow="1">
                  <a:tableStyleId>{5940675A-B579-460E-94D1-54222C63F5DA}</a:tableStyleId>
                </a:tblPr>
                <a:tblGrid>
                  <a:gridCol w="249177">
                    <a:extLst>
                      <a:ext uri="{9D8B030D-6E8A-4147-A177-3AD203B41FA5}">
                        <a16:colId xmlns:a16="http://schemas.microsoft.com/office/drawing/2014/main" val="20000"/>
                      </a:ext>
                    </a:extLst>
                  </a:gridCol>
                  <a:gridCol w="249177">
                    <a:extLst>
                      <a:ext uri="{9D8B030D-6E8A-4147-A177-3AD203B41FA5}">
                        <a16:colId xmlns:a16="http://schemas.microsoft.com/office/drawing/2014/main" val="20001"/>
                      </a:ext>
                    </a:extLst>
                  </a:gridCol>
                  <a:gridCol w="249177">
                    <a:extLst>
                      <a:ext uri="{9D8B030D-6E8A-4147-A177-3AD203B41FA5}">
                        <a16:colId xmlns:a16="http://schemas.microsoft.com/office/drawing/2014/main" val="20002"/>
                      </a:ext>
                    </a:extLst>
                  </a:gridCol>
                  <a:gridCol w="249177">
                    <a:extLst>
                      <a:ext uri="{9D8B030D-6E8A-4147-A177-3AD203B41FA5}">
                        <a16:colId xmlns:a16="http://schemas.microsoft.com/office/drawing/2014/main" val="20003"/>
                      </a:ext>
                    </a:extLst>
                  </a:gridCol>
                  <a:gridCol w="249177">
                    <a:extLst>
                      <a:ext uri="{9D8B030D-6E8A-4147-A177-3AD203B41FA5}">
                        <a16:colId xmlns:a16="http://schemas.microsoft.com/office/drawing/2014/main" val="20004"/>
                      </a:ext>
                    </a:extLst>
                  </a:gridCol>
                  <a:gridCol w="249177">
                    <a:extLst>
                      <a:ext uri="{9D8B030D-6E8A-4147-A177-3AD203B41FA5}">
                        <a16:colId xmlns:a16="http://schemas.microsoft.com/office/drawing/2014/main" val="20005"/>
                      </a:ext>
                    </a:extLst>
                  </a:gridCol>
                </a:tblGrid>
                <a:tr h="272096">
                  <a:tc>
                    <a:txBody>
                      <a:bodyPr/>
                      <a:lstStyle/>
                      <a:p>
                        <a:pPr algn="ctr"/>
                        <a:r>
                          <a:rPr lang="en-US" altLang="zh-TW" sz="1200" dirty="0">
                            <a:solidFill>
                              <a:srgbClr val="0000FF"/>
                            </a:solidFill>
                          </a:rPr>
                          <a:t>1</a:t>
                        </a:r>
                      </a:p>
                    </a:txBody>
                    <a:tcPr marL="91421" marR="91421"/>
                  </a:tc>
                  <a:tc>
                    <a:txBody>
                      <a:bodyPr/>
                      <a:lstStyle/>
                      <a:p>
                        <a:pPr algn="ctr"/>
                        <a:r>
                          <a:rPr lang="en-US" altLang="zh-TW" sz="1200" dirty="0"/>
                          <a:t>0</a:t>
                        </a:r>
                        <a:endParaRPr lang="zh-TW" altLang="en-US" sz="1200" dirty="0"/>
                      </a:p>
                    </a:txBody>
                    <a:tcPr marL="91421" marR="91421"/>
                  </a:tc>
                  <a:tc>
                    <a:txBody>
                      <a:bodyPr/>
                      <a:lstStyle/>
                      <a:p>
                        <a:pPr algn="ctr"/>
                        <a:r>
                          <a:rPr lang="en-US" altLang="zh-TW" sz="1200" dirty="0"/>
                          <a:t>0</a:t>
                        </a:r>
                        <a:endParaRPr lang="zh-TW" altLang="en-US" sz="1200" dirty="0"/>
                      </a:p>
                    </a:txBody>
                    <a:tcPr marL="91421" marR="91421"/>
                  </a:tc>
                  <a:tc>
                    <a:txBody>
                      <a:bodyPr/>
                      <a:lstStyle/>
                      <a:p>
                        <a:pPr algn="ctr"/>
                        <a:r>
                          <a:rPr lang="en-US" altLang="zh-TW" sz="1200" dirty="0"/>
                          <a:t>0</a:t>
                        </a:r>
                        <a:endParaRPr lang="zh-TW" altLang="en-US" sz="1200" dirty="0"/>
                      </a:p>
                    </a:txBody>
                    <a:tcPr marL="91421" marR="91421"/>
                  </a:tc>
                  <a:tc>
                    <a:txBody>
                      <a:bodyPr/>
                      <a:lstStyle/>
                      <a:p>
                        <a:pPr algn="ctr"/>
                        <a:r>
                          <a:rPr lang="en-US" altLang="zh-TW" sz="1200" dirty="0"/>
                          <a:t>0</a:t>
                        </a:r>
                        <a:endParaRPr lang="zh-TW" altLang="en-US" sz="1200" dirty="0"/>
                      </a:p>
                    </a:txBody>
                    <a:tcPr marL="91421" marR="91421"/>
                  </a:tc>
                  <a:tc>
                    <a:txBody>
                      <a:bodyPr/>
                      <a:lstStyle/>
                      <a:p>
                        <a:pPr algn="ctr"/>
                        <a:r>
                          <a:rPr lang="en-US" altLang="zh-TW" sz="1200" dirty="0">
                            <a:solidFill>
                              <a:srgbClr val="0000FF"/>
                            </a:solidFill>
                          </a:rPr>
                          <a:t>1</a:t>
                        </a:r>
                        <a:endParaRPr lang="zh-TW" altLang="en-US" sz="1200" dirty="0">
                          <a:solidFill>
                            <a:srgbClr val="0000FF"/>
                          </a:solidFill>
                        </a:endParaRPr>
                      </a:p>
                    </a:txBody>
                    <a:tcPr marL="91421" marR="91421"/>
                  </a:tc>
                  <a:extLst>
                    <a:ext uri="{0D108BD9-81ED-4DB2-BD59-A6C34878D82A}">
                      <a16:rowId xmlns:a16="http://schemas.microsoft.com/office/drawing/2014/main" val="10000"/>
                    </a:ext>
                  </a:extLst>
                </a:tr>
                <a:tr h="272096">
                  <a:tc>
                    <a:txBody>
                      <a:bodyPr/>
                      <a:lstStyle/>
                      <a:p>
                        <a:pPr algn="ctr"/>
                        <a:r>
                          <a:rPr lang="en-US" altLang="zh-TW" sz="1200" dirty="0"/>
                          <a:t>0</a:t>
                        </a:r>
                        <a:endParaRPr lang="zh-TW" altLang="en-US" sz="1200" dirty="0"/>
                      </a:p>
                    </a:txBody>
                    <a:tcPr marL="91421" marR="91421"/>
                  </a:tc>
                  <a:tc>
                    <a:txBody>
                      <a:bodyPr/>
                      <a:lstStyle/>
                      <a:p>
                        <a:pPr algn="ctr"/>
                        <a:r>
                          <a:rPr lang="en-US" altLang="zh-TW" sz="1200" dirty="0">
                            <a:solidFill>
                              <a:srgbClr val="0000FF"/>
                            </a:solidFill>
                          </a:rPr>
                          <a:t>1</a:t>
                        </a:r>
                        <a:endParaRPr lang="zh-TW" altLang="en-US" sz="1200" dirty="0">
                          <a:solidFill>
                            <a:srgbClr val="0000FF"/>
                          </a:solidFill>
                        </a:endParaRPr>
                      </a:p>
                    </a:txBody>
                    <a:tcPr marL="91421" marR="91421"/>
                  </a:tc>
                  <a:tc>
                    <a:txBody>
                      <a:bodyPr/>
                      <a:lstStyle/>
                      <a:p>
                        <a:pPr algn="ctr"/>
                        <a:r>
                          <a:rPr lang="en-US" altLang="zh-TW" sz="1200" dirty="0"/>
                          <a:t>0</a:t>
                        </a:r>
                        <a:endParaRPr lang="zh-TW" altLang="en-US" sz="1200" dirty="0"/>
                      </a:p>
                    </a:txBody>
                    <a:tcPr marL="91421" marR="91421"/>
                  </a:tc>
                  <a:tc>
                    <a:txBody>
                      <a:bodyPr/>
                      <a:lstStyle/>
                      <a:p>
                        <a:pPr algn="ctr"/>
                        <a:r>
                          <a:rPr lang="en-US" altLang="zh-TW" sz="1200" dirty="0"/>
                          <a:t>0</a:t>
                        </a:r>
                        <a:endParaRPr lang="zh-TW" altLang="en-US" sz="1200" dirty="0"/>
                      </a:p>
                    </a:txBody>
                    <a:tcPr marL="91421" marR="91421"/>
                  </a:tc>
                  <a:tc>
                    <a:txBody>
                      <a:bodyPr/>
                      <a:lstStyle/>
                      <a:p>
                        <a:pPr algn="ctr"/>
                        <a:r>
                          <a:rPr lang="en-US" altLang="zh-TW" sz="1200" dirty="0">
                            <a:solidFill>
                              <a:srgbClr val="0000FF"/>
                            </a:solidFill>
                          </a:rPr>
                          <a:t>1</a:t>
                        </a:r>
                        <a:endParaRPr lang="zh-TW" altLang="en-US" sz="1200" dirty="0">
                          <a:solidFill>
                            <a:srgbClr val="0000FF"/>
                          </a:solidFill>
                        </a:endParaRPr>
                      </a:p>
                    </a:txBody>
                    <a:tcPr marL="91421" marR="91421"/>
                  </a:tc>
                  <a:tc>
                    <a:txBody>
                      <a:bodyPr/>
                      <a:lstStyle/>
                      <a:p>
                        <a:pPr algn="ctr"/>
                        <a:r>
                          <a:rPr lang="en-US" altLang="zh-TW" sz="1200" dirty="0"/>
                          <a:t>0</a:t>
                        </a:r>
                        <a:endParaRPr lang="zh-TW" altLang="en-US" sz="1200" dirty="0"/>
                      </a:p>
                    </a:txBody>
                    <a:tcPr marL="91421" marR="91421"/>
                  </a:tc>
                  <a:extLst>
                    <a:ext uri="{0D108BD9-81ED-4DB2-BD59-A6C34878D82A}">
                      <a16:rowId xmlns:a16="http://schemas.microsoft.com/office/drawing/2014/main" val="10001"/>
                    </a:ext>
                  </a:extLst>
                </a:tr>
                <a:tr h="272096">
                  <a:tc>
                    <a:txBody>
                      <a:bodyPr/>
                      <a:lstStyle/>
                      <a:p>
                        <a:pPr algn="ctr"/>
                        <a:r>
                          <a:rPr lang="en-US" altLang="zh-TW" sz="1200" dirty="0"/>
                          <a:t>0</a:t>
                        </a:r>
                        <a:endParaRPr lang="zh-TW" altLang="en-US" sz="1200" dirty="0"/>
                      </a:p>
                    </a:txBody>
                    <a:tcPr marL="91421" marR="91421"/>
                  </a:tc>
                  <a:tc>
                    <a:txBody>
                      <a:bodyPr/>
                      <a:lstStyle/>
                      <a:p>
                        <a:pPr algn="ctr"/>
                        <a:r>
                          <a:rPr lang="en-US" altLang="zh-TW" sz="1200" dirty="0"/>
                          <a:t>0</a:t>
                        </a:r>
                        <a:endParaRPr lang="zh-TW" altLang="en-US" sz="1200" dirty="0"/>
                      </a:p>
                    </a:txBody>
                    <a:tcPr marL="91421" marR="91421"/>
                  </a:tc>
                  <a:tc>
                    <a:txBody>
                      <a:bodyPr/>
                      <a:lstStyle/>
                      <a:p>
                        <a:pPr algn="ctr"/>
                        <a:r>
                          <a:rPr lang="en-US" altLang="zh-TW" sz="1200" dirty="0">
                            <a:solidFill>
                              <a:srgbClr val="0000FF"/>
                            </a:solidFill>
                          </a:rPr>
                          <a:t>1</a:t>
                        </a:r>
                        <a:endParaRPr lang="zh-TW" altLang="en-US" sz="1200" dirty="0">
                          <a:solidFill>
                            <a:srgbClr val="0000FF"/>
                          </a:solidFill>
                        </a:endParaRPr>
                      </a:p>
                    </a:txBody>
                    <a:tcPr marL="91421" marR="91421"/>
                  </a:tc>
                  <a:tc>
                    <a:txBody>
                      <a:bodyPr/>
                      <a:lstStyle/>
                      <a:p>
                        <a:pPr algn="ctr"/>
                        <a:r>
                          <a:rPr lang="en-US" altLang="zh-TW" sz="1200" dirty="0">
                            <a:solidFill>
                              <a:srgbClr val="0000FF"/>
                            </a:solidFill>
                          </a:rPr>
                          <a:t>1</a:t>
                        </a:r>
                        <a:endParaRPr lang="zh-TW" altLang="en-US" sz="1200" dirty="0">
                          <a:solidFill>
                            <a:srgbClr val="0000FF"/>
                          </a:solidFill>
                        </a:endParaRPr>
                      </a:p>
                    </a:txBody>
                    <a:tcPr marL="91421" marR="91421"/>
                  </a:tc>
                  <a:tc>
                    <a:txBody>
                      <a:bodyPr/>
                      <a:lstStyle/>
                      <a:p>
                        <a:pPr algn="ctr"/>
                        <a:r>
                          <a:rPr lang="en-US" altLang="zh-TW" sz="1200" dirty="0"/>
                          <a:t>0</a:t>
                        </a:r>
                        <a:endParaRPr lang="zh-TW" altLang="en-US" sz="1200" dirty="0"/>
                      </a:p>
                    </a:txBody>
                    <a:tcPr marL="91421" marR="91421"/>
                  </a:tc>
                  <a:tc>
                    <a:txBody>
                      <a:bodyPr/>
                      <a:lstStyle/>
                      <a:p>
                        <a:pPr algn="ctr"/>
                        <a:r>
                          <a:rPr lang="en-US" altLang="zh-TW" sz="1200" dirty="0"/>
                          <a:t>0</a:t>
                        </a:r>
                        <a:endParaRPr lang="zh-TW" altLang="en-US" sz="1200" dirty="0"/>
                      </a:p>
                    </a:txBody>
                    <a:tcPr marL="91421" marR="91421"/>
                  </a:tc>
                  <a:extLst>
                    <a:ext uri="{0D108BD9-81ED-4DB2-BD59-A6C34878D82A}">
                      <a16:rowId xmlns:a16="http://schemas.microsoft.com/office/drawing/2014/main" val="10002"/>
                    </a:ext>
                  </a:extLst>
                </a:tr>
                <a:tr h="272096">
                  <a:tc>
                    <a:txBody>
                      <a:bodyPr/>
                      <a:lstStyle/>
                      <a:p>
                        <a:pPr algn="ctr"/>
                        <a:r>
                          <a:rPr lang="en-US" altLang="zh-TW" sz="1200" dirty="0">
                            <a:solidFill>
                              <a:srgbClr val="0000FF"/>
                            </a:solidFill>
                          </a:rPr>
                          <a:t>1</a:t>
                        </a:r>
                        <a:endParaRPr lang="zh-TW" altLang="en-US" sz="1200" dirty="0">
                          <a:solidFill>
                            <a:srgbClr val="0000FF"/>
                          </a:solidFill>
                        </a:endParaRPr>
                      </a:p>
                    </a:txBody>
                    <a:tcPr marL="91421" marR="91421"/>
                  </a:tc>
                  <a:tc>
                    <a:txBody>
                      <a:bodyPr/>
                      <a:lstStyle/>
                      <a:p>
                        <a:pPr algn="ctr"/>
                        <a:r>
                          <a:rPr lang="en-US" altLang="zh-TW" sz="1200" dirty="0"/>
                          <a:t>0</a:t>
                        </a:r>
                        <a:endParaRPr lang="zh-TW" altLang="en-US" sz="1200" dirty="0"/>
                      </a:p>
                    </a:txBody>
                    <a:tcPr marL="91421" marR="91421"/>
                  </a:tc>
                  <a:tc>
                    <a:txBody>
                      <a:bodyPr/>
                      <a:lstStyle/>
                      <a:p>
                        <a:pPr algn="ctr"/>
                        <a:r>
                          <a:rPr lang="en-US" altLang="zh-TW" sz="1200" dirty="0"/>
                          <a:t>0</a:t>
                        </a:r>
                        <a:endParaRPr lang="zh-TW" altLang="en-US" sz="1200" dirty="0"/>
                      </a:p>
                    </a:txBody>
                    <a:tcPr marL="91421" marR="91421"/>
                  </a:tc>
                  <a:tc>
                    <a:txBody>
                      <a:bodyPr/>
                      <a:lstStyle/>
                      <a:p>
                        <a:pPr algn="ctr"/>
                        <a:r>
                          <a:rPr lang="en-US" altLang="zh-TW" sz="1200" dirty="0"/>
                          <a:t>0</a:t>
                        </a:r>
                        <a:endParaRPr lang="zh-TW" altLang="en-US" sz="1200" dirty="0"/>
                      </a:p>
                    </a:txBody>
                    <a:tcPr marL="91421" marR="91421"/>
                  </a:tc>
                  <a:tc>
                    <a:txBody>
                      <a:bodyPr/>
                      <a:lstStyle/>
                      <a:p>
                        <a:pPr algn="ctr"/>
                        <a:r>
                          <a:rPr lang="en-US" altLang="zh-TW" sz="1200" dirty="0">
                            <a:solidFill>
                              <a:srgbClr val="0000FF"/>
                            </a:solidFill>
                          </a:rPr>
                          <a:t>1</a:t>
                        </a:r>
                        <a:endParaRPr lang="zh-TW" altLang="en-US" sz="1200" dirty="0">
                          <a:solidFill>
                            <a:srgbClr val="0000FF"/>
                          </a:solidFill>
                        </a:endParaRPr>
                      </a:p>
                    </a:txBody>
                    <a:tcPr marL="91421" marR="91421"/>
                  </a:tc>
                  <a:tc>
                    <a:txBody>
                      <a:bodyPr/>
                      <a:lstStyle/>
                      <a:p>
                        <a:pPr algn="ctr"/>
                        <a:r>
                          <a:rPr lang="en-US" altLang="zh-TW" sz="1200" dirty="0"/>
                          <a:t>0</a:t>
                        </a:r>
                        <a:endParaRPr lang="zh-TW" altLang="en-US" sz="1200" dirty="0"/>
                      </a:p>
                    </a:txBody>
                    <a:tcPr marL="91421" marR="91421"/>
                  </a:tc>
                  <a:extLst>
                    <a:ext uri="{0D108BD9-81ED-4DB2-BD59-A6C34878D82A}">
                      <a16:rowId xmlns:a16="http://schemas.microsoft.com/office/drawing/2014/main" val="10003"/>
                    </a:ext>
                  </a:extLst>
                </a:tr>
                <a:tr h="272096">
                  <a:tc>
                    <a:txBody>
                      <a:bodyPr/>
                      <a:lstStyle/>
                      <a:p>
                        <a:pPr algn="ctr"/>
                        <a:r>
                          <a:rPr lang="en-US" altLang="zh-TW" sz="1200" dirty="0"/>
                          <a:t>0</a:t>
                        </a:r>
                        <a:endParaRPr lang="zh-TW" altLang="en-US" sz="1200" dirty="0"/>
                      </a:p>
                    </a:txBody>
                    <a:tcPr marL="91421" marR="91421"/>
                  </a:tc>
                  <a:tc>
                    <a:txBody>
                      <a:bodyPr/>
                      <a:lstStyle/>
                      <a:p>
                        <a:pPr algn="ctr"/>
                        <a:r>
                          <a:rPr lang="en-US" altLang="zh-TW" sz="1200" dirty="0">
                            <a:solidFill>
                              <a:srgbClr val="0000FF"/>
                            </a:solidFill>
                          </a:rPr>
                          <a:t>1</a:t>
                        </a:r>
                        <a:endParaRPr lang="zh-TW" altLang="en-US" sz="1200" dirty="0">
                          <a:solidFill>
                            <a:srgbClr val="0000FF"/>
                          </a:solidFill>
                        </a:endParaRPr>
                      </a:p>
                    </a:txBody>
                    <a:tcPr marL="91421" marR="91421"/>
                  </a:tc>
                  <a:tc>
                    <a:txBody>
                      <a:bodyPr/>
                      <a:lstStyle/>
                      <a:p>
                        <a:pPr algn="ctr"/>
                        <a:r>
                          <a:rPr lang="en-US" altLang="zh-TW" sz="1200" dirty="0"/>
                          <a:t>0</a:t>
                        </a:r>
                        <a:endParaRPr lang="zh-TW" altLang="en-US" sz="1200" dirty="0"/>
                      </a:p>
                    </a:txBody>
                    <a:tcPr marL="91421" marR="91421"/>
                  </a:tc>
                  <a:tc>
                    <a:txBody>
                      <a:bodyPr/>
                      <a:lstStyle/>
                      <a:p>
                        <a:pPr algn="ctr"/>
                        <a:r>
                          <a:rPr lang="en-US" altLang="zh-TW" sz="1200" dirty="0"/>
                          <a:t>0</a:t>
                        </a:r>
                        <a:endParaRPr lang="zh-TW" altLang="en-US" sz="1200" dirty="0"/>
                      </a:p>
                    </a:txBody>
                    <a:tcPr marL="91421" marR="91421"/>
                  </a:tc>
                  <a:tc>
                    <a:txBody>
                      <a:bodyPr/>
                      <a:lstStyle/>
                      <a:p>
                        <a:pPr algn="ctr"/>
                        <a:r>
                          <a:rPr lang="en-US" altLang="zh-TW" sz="1200" dirty="0">
                            <a:solidFill>
                              <a:srgbClr val="0000FF"/>
                            </a:solidFill>
                          </a:rPr>
                          <a:t>1</a:t>
                        </a:r>
                        <a:endParaRPr lang="zh-TW" altLang="en-US" sz="1200" dirty="0">
                          <a:solidFill>
                            <a:srgbClr val="0000FF"/>
                          </a:solidFill>
                        </a:endParaRPr>
                      </a:p>
                    </a:txBody>
                    <a:tcPr marL="91421" marR="91421"/>
                  </a:tc>
                  <a:tc>
                    <a:txBody>
                      <a:bodyPr/>
                      <a:lstStyle/>
                      <a:p>
                        <a:pPr algn="ctr"/>
                        <a:r>
                          <a:rPr lang="en-US" altLang="zh-TW" sz="1200" dirty="0"/>
                          <a:t>0</a:t>
                        </a:r>
                        <a:endParaRPr lang="zh-TW" altLang="en-US" sz="1200" dirty="0"/>
                      </a:p>
                    </a:txBody>
                    <a:tcPr marL="91421" marR="91421"/>
                  </a:tc>
                  <a:extLst>
                    <a:ext uri="{0D108BD9-81ED-4DB2-BD59-A6C34878D82A}">
                      <a16:rowId xmlns:a16="http://schemas.microsoft.com/office/drawing/2014/main" val="10004"/>
                    </a:ext>
                  </a:extLst>
                </a:tr>
                <a:tr h="272096">
                  <a:tc>
                    <a:txBody>
                      <a:bodyPr/>
                      <a:lstStyle/>
                      <a:p>
                        <a:pPr algn="ctr"/>
                        <a:r>
                          <a:rPr lang="en-US" altLang="zh-TW" sz="1200" dirty="0"/>
                          <a:t>0</a:t>
                        </a:r>
                        <a:endParaRPr lang="zh-TW" altLang="en-US" sz="1200" dirty="0"/>
                      </a:p>
                    </a:txBody>
                    <a:tcPr marL="91421" marR="91421"/>
                  </a:tc>
                  <a:tc>
                    <a:txBody>
                      <a:bodyPr/>
                      <a:lstStyle/>
                      <a:p>
                        <a:pPr algn="ctr"/>
                        <a:r>
                          <a:rPr lang="en-US" altLang="zh-TW" sz="1200" dirty="0"/>
                          <a:t>0</a:t>
                        </a:r>
                        <a:endParaRPr lang="zh-TW" altLang="en-US" sz="1200" dirty="0"/>
                      </a:p>
                    </a:txBody>
                    <a:tcPr marL="91421" marR="91421"/>
                  </a:tc>
                  <a:tc>
                    <a:txBody>
                      <a:bodyPr/>
                      <a:lstStyle/>
                      <a:p>
                        <a:pPr algn="ctr"/>
                        <a:r>
                          <a:rPr lang="en-US" altLang="zh-TW" sz="1200" dirty="0">
                            <a:solidFill>
                              <a:srgbClr val="0000FF"/>
                            </a:solidFill>
                          </a:rPr>
                          <a:t>1</a:t>
                        </a:r>
                        <a:endParaRPr lang="zh-TW" altLang="en-US" sz="1200" dirty="0">
                          <a:solidFill>
                            <a:srgbClr val="0000FF"/>
                          </a:solidFill>
                        </a:endParaRPr>
                      </a:p>
                    </a:txBody>
                    <a:tcPr marL="91421" marR="91421"/>
                  </a:tc>
                  <a:tc>
                    <a:txBody>
                      <a:bodyPr/>
                      <a:lstStyle/>
                      <a:p>
                        <a:pPr algn="ctr"/>
                        <a:r>
                          <a:rPr lang="en-US" altLang="zh-TW" sz="1200" dirty="0"/>
                          <a:t>0</a:t>
                        </a:r>
                        <a:endParaRPr lang="zh-TW" altLang="en-US" sz="1200" dirty="0"/>
                      </a:p>
                    </a:txBody>
                    <a:tcPr marL="91421" marR="91421"/>
                  </a:tc>
                  <a:tc>
                    <a:txBody>
                      <a:bodyPr/>
                      <a:lstStyle/>
                      <a:p>
                        <a:pPr algn="ctr"/>
                        <a:r>
                          <a:rPr lang="en-US" altLang="zh-TW" sz="1200" dirty="0">
                            <a:solidFill>
                              <a:srgbClr val="0000FF"/>
                            </a:solidFill>
                          </a:rPr>
                          <a:t>1</a:t>
                        </a:r>
                        <a:endParaRPr lang="zh-TW" altLang="en-US" sz="1200" dirty="0">
                          <a:solidFill>
                            <a:srgbClr val="0000FF"/>
                          </a:solidFill>
                        </a:endParaRPr>
                      </a:p>
                    </a:txBody>
                    <a:tcPr marL="91421" marR="91421"/>
                  </a:tc>
                  <a:tc>
                    <a:txBody>
                      <a:bodyPr/>
                      <a:lstStyle/>
                      <a:p>
                        <a:pPr algn="ctr"/>
                        <a:r>
                          <a:rPr lang="en-US" altLang="zh-TW" sz="1200" dirty="0"/>
                          <a:t>0</a:t>
                        </a:r>
                        <a:endParaRPr lang="zh-TW" altLang="en-US" sz="1200" dirty="0"/>
                      </a:p>
                    </a:txBody>
                    <a:tcPr marL="91421" marR="91421"/>
                  </a:tc>
                  <a:extLst>
                    <a:ext uri="{0D108BD9-81ED-4DB2-BD59-A6C34878D82A}">
                      <a16:rowId xmlns:a16="http://schemas.microsoft.com/office/drawing/2014/main" val="10005"/>
                    </a:ext>
                  </a:extLst>
                </a:tr>
              </a:tbl>
            </a:graphicData>
          </a:graphic>
        </p:graphicFrame>
        <p:sp>
          <p:nvSpPr>
            <p:cNvPr id="12" name="矩形 2">
              <a:extLst>
                <a:ext uri="{FF2B5EF4-FFF2-40B4-BE49-F238E27FC236}">
                  <a16:creationId xmlns:a16="http://schemas.microsoft.com/office/drawing/2014/main" id="{2EA5D0B3-6466-A544-B953-96B8536AF057}"/>
                </a:ext>
              </a:extLst>
            </p:cNvPr>
            <p:cNvSpPr/>
            <p:nvPr/>
          </p:nvSpPr>
          <p:spPr>
            <a:xfrm>
              <a:off x="6574639" y="2976361"/>
              <a:ext cx="767662" cy="846617"/>
            </a:xfrm>
            <a:prstGeom prst="rect">
              <a:avLst/>
            </a:prstGeom>
            <a:noFill/>
            <a:ln w="444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
          <p:nvSpPr>
            <p:cNvPr id="13" name="矩形 27">
              <a:extLst>
                <a:ext uri="{FF2B5EF4-FFF2-40B4-BE49-F238E27FC236}">
                  <a16:creationId xmlns:a16="http://schemas.microsoft.com/office/drawing/2014/main" id="{0F13C455-4331-0F48-81C9-C0F017C11A36}"/>
                </a:ext>
              </a:extLst>
            </p:cNvPr>
            <p:cNvSpPr/>
            <p:nvPr/>
          </p:nvSpPr>
          <p:spPr>
            <a:xfrm>
              <a:off x="7094904" y="2965729"/>
              <a:ext cx="725872" cy="857250"/>
            </a:xfrm>
            <a:prstGeom prst="rect">
              <a:avLst/>
            </a:prstGeom>
            <a:noFill/>
            <a:ln w="444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
          <p:nvSpPr>
            <p:cNvPr id="14" name="TextBox 13">
              <a:extLst>
                <a:ext uri="{FF2B5EF4-FFF2-40B4-BE49-F238E27FC236}">
                  <a16:creationId xmlns:a16="http://schemas.microsoft.com/office/drawing/2014/main" id="{1384A9E0-EC3F-4D44-981A-C4720D08FEF2}"/>
                </a:ext>
              </a:extLst>
            </p:cNvPr>
            <p:cNvSpPr txBox="1"/>
            <p:nvPr/>
          </p:nvSpPr>
          <p:spPr>
            <a:xfrm>
              <a:off x="6493888" y="722944"/>
              <a:ext cx="1231260" cy="307777"/>
            </a:xfrm>
            <a:prstGeom prst="rect">
              <a:avLst/>
            </a:prstGeom>
            <a:noFill/>
          </p:spPr>
          <p:txBody>
            <a:bodyPr wrap="square" rtlCol="0">
              <a:spAutoFit/>
            </a:bodyPr>
            <a:lstStyle/>
            <a:p>
              <a:r>
                <a:rPr lang="en-US" sz="1400" dirty="0"/>
                <a:t>Stride=1</a:t>
              </a:r>
            </a:p>
          </p:txBody>
        </p:sp>
        <p:sp>
          <p:nvSpPr>
            <p:cNvPr id="15" name="TextBox 14">
              <a:extLst>
                <a:ext uri="{FF2B5EF4-FFF2-40B4-BE49-F238E27FC236}">
                  <a16:creationId xmlns:a16="http://schemas.microsoft.com/office/drawing/2014/main" id="{669EF6BB-D166-0A45-89F6-D7AE8FAB2A46}"/>
                </a:ext>
              </a:extLst>
            </p:cNvPr>
            <p:cNvSpPr txBox="1"/>
            <p:nvPr/>
          </p:nvSpPr>
          <p:spPr>
            <a:xfrm>
              <a:off x="6493888" y="2696182"/>
              <a:ext cx="1231260" cy="307777"/>
            </a:xfrm>
            <a:prstGeom prst="rect">
              <a:avLst/>
            </a:prstGeom>
            <a:noFill/>
          </p:spPr>
          <p:txBody>
            <a:bodyPr wrap="square" rtlCol="0">
              <a:spAutoFit/>
            </a:bodyPr>
            <a:lstStyle/>
            <a:p>
              <a:r>
                <a:rPr lang="en-US" sz="1400" dirty="0"/>
                <a:t>Stride=2</a:t>
              </a:r>
            </a:p>
          </p:txBody>
        </p:sp>
      </p:grpSp>
    </p:spTree>
    <p:extLst>
      <p:ext uri="{BB962C8B-B14F-4D97-AF65-F5344CB8AC3E}">
        <p14:creationId xmlns:p14="http://schemas.microsoft.com/office/powerpoint/2010/main" val="18878215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sz="2400" dirty="0"/>
              <a:t>Zero padding</a:t>
            </a:r>
            <a:endParaRPr lang="en-US" sz="2400" dirty="0"/>
          </a:p>
        </p:txBody>
      </p:sp>
      <p:sp>
        <p:nvSpPr>
          <p:cNvPr id="4" name="Content Placeholder 3">
            <a:extLst>
              <a:ext uri="{FF2B5EF4-FFF2-40B4-BE49-F238E27FC236}">
                <a16:creationId xmlns:a16="http://schemas.microsoft.com/office/drawing/2014/main" id="{BDC51FA6-BEC8-224F-80D8-E138107EEFCA}"/>
              </a:ext>
            </a:extLst>
          </p:cNvPr>
          <p:cNvSpPr>
            <a:spLocks noGrp="1"/>
          </p:cNvSpPr>
          <p:nvPr>
            <p:ph idx="1"/>
          </p:nvPr>
        </p:nvSpPr>
        <p:spPr/>
        <p:txBody>
          <a:bodyPr/>
          <a:lstStyle/>
          <a:p>
            <a:r>
              <a:rPr lang="en-US" dirty="0"/>
              <a:t>Zero padding to retain in-plane dimensions in order to apply more layers. </a:t>
            </a:r>
          </a:p>
          <a:p>
            <a:r>
              <a:rPr lang="en-US" dirty="0"/>
              <a:t>Zero-padding preserves input information along the borders.</a:t>
            </a:r>
          </a:p>
          <a:p>
            <a:pPr marL="0" indent="0">
              <a:buNone/>
            </a:pPr>
            <a:r>
              <a:rPr lang="en-US" dirty="0"/>
              <a:t>Padding notation:</a:t>
            </a:r>
          </a:p>
          <a:p>
            <a:r>
              <a:rPr lang="en-CA" b="1" dirty="0"/>
              <a:t>Valid:</a:t>
            </a:r>
            <a:r>
              <a:rPr lang="en-CA" dirty="0"/>
              <a:t> It means no padding. </a:t>
            </a:r>
          </a:p>
          <a:p>
            <a:pPr marL="0" indent="0">
              <a:buNone/>
            </a:pPr>
            <a:r>
              <a:rPr lang="en-CA" dirty="0"/>
              <a:t>       If we are using valid padding, </a:t>
            </a:r>
          </a:p>
          <a:p>
            <a:pPr marL="0" indent="0">
              <a:buNone/>
            </a:pPr>
            <a:r>
              <a:rPr lang="en-CA" dirty="0"/>
              <a:t>       the output will be smaller.</a:t>
            </a:r>
          </a:p>
          <a:p>
            <a:r>
              <a:rPr lang="en-CA" b="1" dirty="0"/>
              <a:t>Same:</a:t>
            </a:r>
            <a:r>
              <a:rPr lang="en-CA" dirty="0"/>
              <a:t> Here, we apply padding </a:t>
            </a:r>
          </a:p>
          <a:p>
            <a:pPr marL="0" indent="0">
              <a:buNone/>
            </a:pPr>
            <a:r>
              <a:rPr lang="en-CA" dirty="0"/>
              <a:t>       so that the output size is the </a:t>
            </a:r>
          </a:p>
          <a:p>
            <a:pPr marL="0" indent="0">
              <a:buNone/>
            </a:pPr>
            <a:r>
              <a:rPr lang="en-CA" dirty="0"/>
              <a:t>       same as the input size.</a:t>
            </a:r>
          </a:p>
          <a:p>
            <a:endParaRPr lang="en-US" dirty="0"/>
          </a:p>
          <a:p>
            <a:pPr marL="0" indent="0">
              <a:buNone/>
            </a:pPr>
            <a:endParaRPr lang="en-US" dirty="0"/>
          </a:p>
        </p:txBody>
      </p:sp>
      <p:pic>
        <p:nvPicPr>
          <p:cNvPr id="5" name="Picture 4">
            <a:extLst>
              <a:ext uri="{FF2B5EF4-FFF2-40B4-BE49-F238E27FC236}">
                <a16:creationId xmlns:a16="http://schemas.microsoft.com/office/drawing/2014/main" id="{E2054A0F-45A4-334F-9727-D8B43412D5B4}"/>
              </a:ext>
            </a:extLst>
          </p:cNvPr>
          <p:cNvPicPr>
            <a:picLocks noChangeAspect="1"/>
          </p:cNvPicPr>
          <p:nvPr/>
        </p:nvPicPr>
        <p:blipFill>
          <a:blip r:embed="rId2"/>
          <a:stretch>
            <a:fillRect/>
          </a:stretch>
        </p:blipFill>
        <p:spPr>
          <a:xfrm>
            <a:off x="5443870" y="2173703"/>
            <a:ext cx="3242930" cy="2305566"/>
          </a:xfrm>
          <a:prstGeom prst="rect">
            <a:avLst/>
          </a:prstGeom>
        </p:spPr>
      </p:pic>
    </p:spTree>
    <p:extLst>
      <p:ext uri="{BB962C8B-B14F-4D97-AF65-F5344CB8AC3E}">
        <p14:creationId xmlns:p14="http://schemas.microsoft.com/office/powerpoint/2010/main" val="33773518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dirty="0"/>
              <a:t>Choosing the number of filters</a:t>
            </a:r>
          </a:p>
        </p:txBody>
      </p:sp>
      <p:sp>
        <p:nvSpPr>
          <p:cNvPr id="4" name="Content Placeholder 3">
            <a:extLst>
              <a:ext uri="{FF2B5EF4-FFF2-40B4-BE49-F238E27FC236}">
                <a16:creationId xmlns:a16="http://schemas.microsoft.com/office/drawing/2014/main" id="{BDC51FA6-BEC8-224F-80D8-E138107EEFCA}"/>
              </a:ext>
            </a:extLst>
          </p:cNvPr>
          <p:cNvSpPr>
            <a:spLocks noGrp="1"/>
          </p:cNvSpPr>
          <p:nvPr>
            <p:ph idx="1"/>
          </p:nvPr>
        </p:nvSpPr>
        <p:spPr/>
        <p:txBody>
          <a:bodyPr/>
          <a:lstStyle/>
          <a:p>
            <a:r>
              <a:rPr lang="en-US" dirty="0"/>
              <a:t>Each filter can look for something different in the input training data. As data variation and complexity rises, logically we’ll need more filters to capture the relevant features.</a:t>
            </a:r>
            <a:endParaRPr lang="en-CA" dirty="0"/>
          </a:p>
          <a:p>
            <a:pPr marL="0" indent="0">
              <a:buNone/>
            </a:pPr>
            <a:endParaRPr lang="en-US" dirty="0"/>
          </a:p>
        </p:txBody>
      </p:sp>
      <p:pic>
        <p:nvPicPr>
          <p:cNvPr id="5" name="Picture 4">
            <a:extLst>
              <a:ext uri="{FF2B5EF4-FFF2-40B4-BE49-F238E27FC236}">
                <a16:creationId xmlns:a16="http://schemas.microsoft.com/office/drawing/2014/main" id="{11EFA7C0-D447-F940-8BE7-78CD2D6DEDFF}"/>
              </a:ext>
            </a:extLst>
          </p:cNvPr>
          <p:cNvPicPr>
            <a:picLocks noChangeAspect="1"/>
          </p:cNvPicPr>
          <p:nvPr/>
        </p:nvPicPr>
        <p:blipFill>
          <a:blip r:embed="rId2"/>
          <a:stretch>
            <a:fillRect/>
          </a:stretch>
        </p:blipFill>
        <p:spPr>
          <a:xfrm>
            <a:off x="2190306" y="2127967"/>
            <a:ext cx="6247957" cy="2466656"/>
          </a:xfrm>
          <a:prstGeom prst="rect">
            <a:avLst/>
          </a:prstGeom>
        </p:spPr>
      </p:pic>
    </p:spTree>
    <p:extLst>
      <p:ext uri="{BB962C8B-B14F-4D97-AF65-F5344CB8AC3E}">
        <p14:creationId xmlns:p14="http://schemas.microsoft.com/office/powerpoint/2010/main" val="41387814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sz="2400" dirty="0"/>
              <a:t>Configuring filter size</a:t>
            </a:r>
            <a:endParaRPr lang="en-US" sz="2400" dirty="0"/>
          </a:p>
        </p:txBody>
      </p:sp>
      <p:sp>
        <p:nvSpPr>
          <p:cNvPr id="4" name="Content Placeholder 3">
            <a:extLst>
              <a:ext uri="{FF2B5EF4-FFF2-40B4-BE49-F238E27FC236}">
                <a16:creationId xmlns:a16="http://schemas.microsoft.com/office/drawing/2014/main" id="{BDC51FA6-BEC8-224F-80D8-E138107EEFCA}"/>
              </a:ext>
            </a:extLst>
          </p:cNvPr>
          <p:cNvSpPr>
            <a:spLocks noGrp="1"/>
          </p:cNvSpPr>
          <p:nvPr>
            <p:ph idx="1"/>
          </p:nvPr>
        </p:nvSpPr>
        <p:spPr/>
        <p:txBody>
          <a:bodyPr/>
          <a:lstStyle/>
          <a:p>
            <a:r>
              <a:rPr lang="en-US" dirty="0"/>
              <a:t>Smaller filters in multiple stacked convolutional layers tend to perform better as opposed to big filters in fewer convolutional layers.</a:t>
            </a:r>
          </a:p>
          <a:p>
            <a:r>
              <a:rPr lang="en-US" dirty="0"/>
              <a:t>As the filter </a:t>
            </a:r>
            <a:r>
              <a:rPr lang="en-US"/>
              <a:t>size grows </a:t>
            </a:r>
            <a:r>
              <a:rPr lang="en-US" dirty="0"/>
              <a:t>larger, the computational cost grows as well as we have to look at larger regions of the input per filter. Convolutions with larger spatial filters (e.g., 5 × 5 or 7 × 7) tend to be disproportionally expensive in terms of computation. </a:t>
            </a:r>
          </a:p>
          <a:p>
            <a:r>
              <a:rPr lang="en-US" dirty="0"/>
              <a:t>For example, a 5 × 5 convolution with </a:t>
            </a:r>
            <a:r>
              <a:rPr lang="en-US" i="1" dirty="0"/>
              <a:t>n </a:t>
            </a:r>
            <a:r>
              <a:rPr lang="en-US" dirty="0"/>
              <a:t>filters over a grid is 25/9 = 2.78 times more computationally expensive than a 3 x 3 convolution with the same number of filters.</a:t>
            </a:r>
            <a:endParaRPr lang="en-CA" dirty="0"/>
          </a:p>
          <a:p>
            <a:pPr marL="0" indent="0">
              <a:buNone/>
            </a:pPr>
            <a:endParaRPr lang="en-US" dirty="0"/>
          </a:p>
        </p:txBody>
      </p:sp>
    </p:spTree>
    <p:extLst>
      <p:ext uri="{BB962C8B-B14F-4D97-AF65-F5344CB8AC3E}">
        <p14:creationId xmlns:p14="http://schemas.microsoft.com/office/powerpoint/2010/main" val="15509897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dirty="0"/>
              <a:t>Calculating spatial size of output volume</a:t>
            </a:r>
          </a:p>
        </p:txBody>
      </p:sp>
      <p:sp>
        <p:nvSpPr>
          <p:cNvPr id="4" name="Content Placeholder 3">
            <a:extLst>
              <a:ext uri="{FF2B5EF4-FFF2-40B4-BE49-F238E27FC236}">
                <a16:creationId xmlns:a16="http://schemas.microsoft.com/office/drawing/2014/main" id="{BDC51FA6-BEC8-224F-80D8-E138107EEFCA}"/>
              </a:ext>
            </a:extLst>
          </p:cNvPr>
          <p:cNvSpPr>
            <a:spLocks noGrp="1"/>
          </p:cNvSpPr>
          <p:nvPr>
            <p:ph idx="1"/>
          </p:nvPr>
        </p:nvSpPr>
        <p:spPr/>
        <p:txBody>
          <a:bodyPr/>
          <a:lstStyle/>
          <a:p>
            <a:r>
              <a:rPr lang="en-US" dirty="0"/>
              <a:t>Output volume size = (W – F + 2P)/S + 1</a:t>
            </a:r>
          </a:p>
          <a:p>
            <a:r>
              <a:rPr lang="en-US" dirty="0"/>
              <a:t>Where</a:t>
            </a:r>
          </a:p>
          <a:p>
            <a:pPr lvl="1"/>
            <a:r>
              <a:rPr lang="en-US" dirty="0"/>
              <a:t>W </a:t>
            </a:r>
            <a:r>
              <a:rPr lang="en-US" dirty="0">
                <a:sym typeface="Wingdings" panose="05000000000000000000" pitchFamily="2" charset="2"/>
              </a:rPr>
              <a:t></a:t>
            </a:r>
            <a:r>
              <a:rPr lang="en-US" dirty="0"/>
              <a:t>Input volume size</a:t>
            </a:r>
          </a:p>
          <a:p>
            <a:pPr lvl="1"/>
            <a:r>
              <a:rPr lang="en-US" dirty="0"/>
              <a:t>F </a:t>
            </a:r>
            <a:r>
              <a:rPr lang="en-US" dirty="0">
                <a:sym typeface="Wingdings" panose="05000000000000000000" pitchFamily="2" charset="2"/>
              </a:rPr>
              <a:t> </a:t>
            </a:r>
            <a:r>
              <a:rPr lang="en-US" dirty="0"/>
              <a:t>Receptive field size of convolutional layer neurons</a:t>
            </a:r>
          </a:p>
          <a:p>
            <a:pPr lvl="1"/>
            <a:r>
              <a:rPr lang="en-US" dirty="0"/>
              <a:t>S </a:t>
            </a:r>
            <a:r>
              <a:rPr lang="en-US" dirty="0">
                <a:sym typeface="Wingdings" panose="05000000000000000000" pitchFamily="2" charset="2"/>
              </a:rPr>
              <a:t> </a:t>
            </a:r>
            <a:r>
              <a:rPr lang="en-US" dirty="0"/>
              <a:t>Stride setting</a:t>
            </a:r>
          </a:p>
          <a:p>
            <a:pPr lvl="1"/>
            <a:r>
              <a:rPr lang="en-US" dirty="0"/>
              <a:t>P </a:t>
            </a:r>
            <a:r>
              <a:rPr lang="en-US" dirty="0">
                <a:sym typeface="Wingdings" panose="05000000000000000000" pitchFamily="2" charset="2"/>
              </a:rPr>
              <a:t> </a:t>
            </a:r>
            <a:r>
              <a:rPr lang="en-US" dirty="0"/>
              <a:t>Zero-padding setting</a:t>
            </a:r>
          </a:p>
          <a:p>
            <a:pPr lvl="1"/>
            <a:endParaRPr lang="en-US" dirty="0"/>
          </a:p>
          <a:p>
            <a:r>
              <a:rPr lang="en-US" dirty="0"/>
              <a:t>If the result is not an integer, we might be able to fix it with padding, a different filter size, or by using the Truncate mode</a:t>
            </a:r>
          </a:p>
          <a:p>
            <a:pPr marL="0" indent="0">
              <a:buNone/>
            </a:pPr>
            <a:endParaRPr lang="en-US" dirty="0"/>
          </a:p>
        </p:txBody>
      </p:sp>
    </p:spTree>
    <p:extLst>
      <p:ext uri="{BB962C8B-B14F-4D97-AF65-F5344CB8AC3E}">
        <p14:creationId xmlns:p14="http://schemas.microsoft.com/office/powerpoint/2010/main" val="41114859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sz="2400" dirty="0"/>
              <a:t>Non-linear layers</a:t>
            </a:r>
            <a:endParaRPr lang="en-US" sz="2400" dirty="0"/>
          </a:p>
        </p:txBody>
      </p:sp>
      <p:sp>
        <p:nvSpPr>
          <p:cNvPr id="4" name="Content Placeholder 3">
            <a:extLst>
              <a:ext uri="{FF2B5EF4-FFF2-40B4-BE49-F238E27FC236}">
                <a16:creationId xmlns:a16="http://schemas.microsoft.com/office/drawing/2014/main" id="{BDC51FA6-BEC8-224F-80D8-E138107EEFCA}"/>
              </a:ext>
            </a:extLst>
          </p:cNvPr>
          <p:cNvSpPr>
            <a:spLocks noGrp="1"/>
          </p:cNvSpPr>
          <p:nvPr>
            <p:ph idx="1"/>
          </p:nvPr>
        </p:nvSpPr>
        <p:spPr/>
        <p:txBody>
          <a:bodyPr/>
          <a:lstStyle/>
          <a:p>
            <a:r>
              <a:rPr lang="en-CA" dirty="0"/>
              <a:t>Convolutional Neural Network (CNN) Architecture</a:t>
            </a:r>
          </a:p>
          <a:p>
            <a:r>
              <a:rPr lang="en-US" dirty="0"/>
              <a:t>Neural networks in general and CNNs in particular rely on a non-linear “trigger” function to signal distinct identification of likely features on each hidden layer. </a:t>
            </a:r>
            <a:endParaRPr lang="en-CA" dirty="0"/>
          </a:p>
          <a:p>
            <a:pPr marL="0" indent="0">
              <a:buNone/>
            </a:pPr>
            <a:endParaRPr lang="en-US" dirty="0"/>
          </a:p>
        </p:txBody>
      </p:sp>
      <p:pic>
        <p:nvPicPr>
          <p:cNvPr id="5" name="Picture 2" descr="One Convolution Layer">
            <a:extLst>
              <a:ext uri="{FF2B5EF4-FFF2-40B4-BE49-F238E27FC236}">
                <a16:creationId xmlns:a16="http://schemas.microsoft.com/office/drawing/2014/main" id="{8FE81E1B-D3A0-F74A-ACA0-2AE02393B4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22203" y="2377050"/>
            <a:ext cx="6080379" cy="23544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17971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en-US" sz="2400" dirty="0"/>
              <a:t>Pooling layer</a:t>
            </a:r>
            <a:endParaRPr lang="en-US" sz="2400" dirty="0"/>
          </a:p>
        </p:txBody>
      </p:sp>
      <p:sp>
        <p:nvSpPr>
          <p:cNvPr id="4" name="Content Placeholder 3">
            <a:extLst>
              <a:ext uri="{FF2B5EF4-FFF2-40B4-BE49-F238E27FC236}">
                <a16:creationId xmlns:a16="http://schemas.microsoft.com/office/drawing/2014/main" id="{BDC51FA6-BEC8-224F-80D8-E138107EEFCA}"/>
              </a:ext>
            </a:extLst>
          </p:cNvPr>
          <p:cNvSpPr>
            <a:spLocks noGrp="1"/>
          </p:cNvSpPr>
          <p:nvPr>
            <p:ph idx="1"/>
          </p:nvPr>
        </p:nvSpPr>
        <p:spPr/>
        <p:txBody>
          <a:bodyPr/>
          <a:lstStyle/>
          <a:p>
            <a:r>
              <a:rPr lang="en-US" dirty="0"/>
              <a:t>The pooling </a:t>
            </a:r>
            <a:r>
              <a:rPr lang="en-CA" dirty="0"/>
              <a:t>(subsampling)</a:t>
            </a:r>
            <a:r>
              <a:rPr lang="en-US" dirty="0"/>
              <a:t> layer reduces the resolution of the features. </a:t>
            </a:r>
          </a:p>
          <a:p>
            <a:r>
              <a:rPr lang="en-US" dirty="0"/>
              <a:t>It makes the features robust against noise and distortion. </a:t>
            </a:r>
          </a:p>
          <a:p>
            <a:r>
              <a:rPr lang="en-US" dirty="0"/>
              <a:t>There are two ways to do pooling: </a:t>
            </a:r>
          </a:p>
          <a:p>
            <a:pPr lvl="1"/>
            <a:r>
              <a:rPr lang="en-US" dirty="0"/>
              <a:t>Max pooling </a:t>
            </a:r>
          </a:p>
          <a:p>
            <a:pPr lvl="1"/>
            <a:r>
              <a:rPr lang="en-US" dirty="0"/>
              <a:t>Average pooling. </a:t>
            </a:r>
          </a:p>
          <a:p>
            <a:pPr lvl="1"/>
            <a:r>
              <a:rPr lang="en-US" dirty="0"/>
              <a:t>Sum pooling</a:t>
            </a:r>
            <a:endParaRPr lang="en-CA" dirty="0"/>
          </a:p>
          <a:p>
            <a:pPr marL="0" indent="0">
              <a:buNone/>
            </a:pPr>
            <a:endParaRPr lang="en-US" dirty="0"/>
          </a:p>
        </p:txBody>
      </p:sp>
      <p:pic>
        <p:nvPicPr>
          <p:cNvPr id="5" name="Picture 4">
            <a:extLst>
              <a:ext uri="{FF2B5EF4-FFF2-40B4-BE49-F238E27FC236}">
                <a16:creationId xmlns:a16="http://schemas.microsoft.com/office/drawing/2014/main" id="{A74F1668-A03C-1747-B94B-D9F4BDAF6D63}"/>
              </a:ext>
            </a:extLst>
          </p:cNvPr>
          <p:cNvPicPr>
            <a:picLocks noChangeAspect="1"/>
          </p:cNvPicPr>
          <p:nvPr/>
        </p:nvPicPr>
        <p:blipFill>
          <a:blip r:embed="rId2"/>
          <a:stretch>
            <a:fillRect/>
          </a:stretch>
        </p:blipFill>
        <p:spPr>
          <a:xfrm>
            <a:off x="4720834" y="2440552"/>
            <a:ext cx="3572562" cy="2290993"/>
          </a:xfrm>
          <a:prstGeom prst="rect">
            <a:avLst/>
          </a:prstGeom>
        </p:spPr>
      </p:pic>
    </p:spTree>
    <p:extLst>
      <p:ext uri="{BB962C8B-B14F-4D97-AF65-F5344CB8AC3E}">
        <p14:creationId xmlns:p14="http://schemas.microsoft.com/office/powerpoint/2010/main" val="4431285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en-US" sz="2400" dirty="0"/>
              <a:t>Objectives</a:t>
            </a:r>
            <a:endParaRPr lang="en-US" sz="2400" dirty="0"/>
          </a:p>
        </p:txBody>
      </p:sp>
      <p:sp>
        <p:nvSpPr>
          <p:cNvPr id="4" name="Content Placeholder 3">
            <a:extLst>
              <a:ext uri="{FF2B5EF4-FFF2-40B4-BE49-F238E27FC236}">
                <a16:creationId xmlns:a16="http://schemas.microsoft.com/office/drawing/2014/main" id="{BDC51FA6-BEC8-224F-80D8-E138107EEFCA}"/>
              </a:ext>
            </a:extLst>
          </p:cNvPr>
          <p:cNvSpPr>
            <a:spLocks noGrp="1"/>
          </p:cNvSpPr>
          <p:nvPr>
            <p:ph idx="1"/>
          </p:nvPr>
        </p:nvSpPr>
        <p:spPr/>
        <p:txBody>
          <a:bodyPr/>
          <a:lstStyle/>
          <a:p>
            <a:r>
              <a:rPr lang="en-CA" dirty="0"/>
              <a:t>Convolutional Neural Network (CNN) Architecture</a:t>
            </a:r>
          </a:p>
          <a:p>
            <a:r>
              <a:rPr lang="en-CA" dirty="0"/>
              <a:t>Pooling</a:t>
            </a:r>
          </a:p>
          <a:p>
            <a:r>
              <a:rPr lang="en-CA" dirty="0"/>
              <a:t>Flattening</a:t>
            </a:r>
          </a:p>
          <a:p>
            <a:r>
              <a:rPr lang="en-CA" dirty="0"/>
              <a:t>Deep CNN Training</a:t>
            </a:r>
          </a:p>
          <a:p>
            <a:r>
              <a:rPr lang="en-CA" dirty="0"/>
              <a:t>Transfer learning</a:t>
            </a:r>
          </a:p>
          <a:p>
            <a:r>
              <a:rPr lang="en-CA" dirty="0"/>
              <a:t>Data Augmentation</a:t>
            </a:r>
          </a:p>
          <a:p>
            <a:pPr marL="0" indent="0">
              <a:buNone/>
            </a:pPr>
            <a:endParaRPr lang="en-US" dirty="0"/>
          </a:p>
        </p:txBody>
      </p:sp>
    </p:spTree>
    <p:extLst>
      <p:ext uri="{BB962C8B-B14F-4D97-AF65-F5344CB8AC3E}">
        <p14:creationId xmlns:p14="http://schemas.microsoft.com/office/powerpoint/2010/main" val="42727874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en-US" sz="2400" dirty="0"/>
              <a:t>Pooling layer (</a:t>
            </a:r>
            <a:r>
              <a:rPr lang="en-US" altLang="en-US" sz="2400" dirty="0" err="1"/>
              <a:t>cnt</a:t>
            </a:r>
            <a:r>
              <a:rPr lang="en-US" altLang="en-US" sz="2400" dirty="0"/>
              <a:t>.)</a:t>
            </a:r>
            <a:endParaRPr lang="en-US" sz="2400" dirty="0"/>
          </a:p>
        </p:txBody>
      </p:sp>
      <p:sp>
        <p:nvSpPr>
          <p:cNvPr id="4" name="Content Placeholder 3">
            <a:extLst>
              <a:ext uri="{FF2B5EF4-FFF2-40B4-BE49-F238E27FC236}">
                <a16:creationId xmlns:a16="http://schemas.microsoft.com/office/drawing/2014/main" id="{BDC51FA6-BEC8-224F-80D8-E138107EEFCA}"/>
              </a:ext>
            </a:extLst>
          </p:cNvPr>
          <p:cNvSpPr>
            <a:spLocks noGrp="1"/>
          </p:cNvSpPr>
          <p:nvPr>
            <p:ph idx="1"/>
          </p:nvPr>
        </p:nvSpPr>
        <p:spPr/>
        <p:txBody>
          <a:bodyPr/>
          <a:lstStyle/>
          <a:p>
            <a:pPr lvl="0"/>
            <a:r>
              <a:rPr lang="en-US" dirty="0"/>
              <a:t>Commonly inserted between successive convolutional layers</a:t>
            </a:r>
            <a:endParaRPr lang="en-CA" dirty="0"/>
          </a:p>
          <a:p>
            <a:pPr marL="0" lvl="0" indent="0">
              <a:buNone/>
            </a:pPr>
            <a:r>
              <a:rPr lang="en-US" dirty="0"/>
              <a:t>     Help to: </a:t>
            </a:r>
          </a:p>
          <a:p>
            <a:pPr lvl="1"/>
            <a:r>
              <a:rPr lang="en-US" dirty="0"/>
              <a:t>progressively reduce the spatial size of the data representation. </a:t>
            </a:r>
            <a:endParaRPr lang="en-CA" dirty="0"/>
          </a:p>
          <a:p>
            <a:pPr lvl="1"/>
            <a:r>
              <a:rPr lang="en-US" dirty="0"/>
              <a:t>control overfitting.</a:t>
            </a:r>
            <a:endParaRPr lang="en-CA" dirty="0"/>
          </a:p>
          <a:p>
            <a:pPr lvl="0"/>
            <a:r>
              <a:rPr lang="en-US" dirty="0"/>
              <a:t>Operates independently on every depth slice of the input.</a:t>
            </a:r>
            <a:endParaRPr lang="en-CA" dirty="0"/>
          </a:p>
          <a:p>
            <a:pPr lvl="0"/>
            <a:r>
              <a:rPr lang="en-US" dirty="0"/>
              <a:t>Max or average are some of the down-sampling operations</a:t>
            </a:r>
            <a:endParaRPr lang="en-CA" dirty="0"/>
          </a:p>
          <a:p>
            <a:r>
              <a:rPr lang="en-US" dirty="0"/>
              <a:t>The most common setup for a pooling layer is to apply 2 × 2 filters with a stride of 2.</a:t>
            </a:r>
            <a:endParaRPr lang="en-CA" dirty="0"/>
          </a:p>
          <a:p>
            <a:pPr marL="0" indent="0">
              <a:buNone/>
            </a:pPr>
            <a:endParaRPr lang="en-US" dirty="0"/>
          </a:p>
        </p:txBody>
      </p:sp>
    </p:spTree>
    <p:extLst>
      <p:ext uri="{BB962C8B-B14F-4D97-AF65-F5344CB8AC3E}">
        <p14:creationId xmlns:p14="http://schemas.microsoft.com/office/powerpoint/2010/main" val="37803741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sz="2400" dirty="0"/>
              <a:t>Fully connected layer</a:t>
            </a:r>
            <a:endParaRPr lang="en-US" sz="2400" dirty="0"/>
          </a:p>
        </p:txBody>
      </p:sp>
      <p:sp>
        <p:nvSpPr>
          <p:cNvPr id="4" name="Content Placeholder 3">
            <a:extLst>
              <a:ext uri="{FF2B5EF4-FFF2-40B4-BE49-F238E27FC236}">
                <a16:creationId xmlns:a16="http://schemas.microsoft.com/office/drawing/2014/main" id="{BDC51FA6-BEC8-224F-80D8-E138107EEFCA}"/>
              </a:ext>
            </a:extLst>
          </p:cNvPr>
          <p:cNvSpPr>
            <a:spLocks noGrp="1"/>
          </p:cNvSpPr>
          <p:nvPr>
            <p:ph idx="1"/>
          </p:nvPr>
        </p:nvSpPr>
        <p:spPr/>
        <p:txBody>
          <a:bodyPr/>
          <a:lstStyle/>
          <a:p>
            <a:r>
              <a:rPr lang="en-US" dirty="0"/>
              <a:t>The output feature maps of the final convolution or pooling layer is typically flattened, i.e., transformed into a one-dimensional (1D) array of numbers (or vector), and connected to one or more fully connected layers, also known as dense layers, in which every input is connected to every output by a learnable weight.</a:t>
            </a:r>
          </a:p>
          <a:p>
            <a:r>
              <a:rPr lang="en-US" dirty="0"/>
              <a:t>We use this layer to compute class scores that we’ll use as output of the network (e.g., the output layer at the end of the network). </a:t>
            </a:r>
          </a:p>
          <a:p>
            <a:r>
              <a:rPr lang="en-US" dirty="0"/>
              <a:t>The dimensions of the output volume is [ 1 × 1 × N ], where N is the number of output classes we’re evaluating</a:t>
            </a:r>
            <a:endParaRPr lang="en-CA" dirty="0"/>
          </a:p>
          <a:p>
            <a:pPr marL="0" indent="0">
              <a:buNone/>
            </a:pPr>
            <a:endParaRPr lang="en-US" dirty="0"/>
          </a:p>
        </p:txBody>
      </p:sp>
    </p:spTree>
    <p:extLst>
      <p:ext uri="{BB962C8B-B14F-4D97-AF65-F5344CB8AC3E}">
        <p14:creationId xmlns:p14="http://schemas.microsoft.com/office/powerpoint/2010/main" val="12945418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en-US" sz="2400" dirty="0"/>
              <a:t>CNN Hyper-Parameters</a:t>
            </a:r>
            <a:endParaRPr lang="en-US" sz="2400" dirty="0"/>
          </a:p>
        </p:txBody>
      </p:sp>
      <p:graphicFrame>
        <p:nvGraphicFramePr>
          <p:cNvPr id="6" name="Content Placeholder 3">
            <a:extLst>
              <a:ext uri="{FF2B5EF4-FFF2-40B4-BE49-F238E27FC236}">
                <a16:creationId xmlns:a16="http://schemas.microsoft.com/office/drawing/2014/main" id="{C7FF1D0D-A856-2F4C-B6BD-09E840837544}"/>
              </a:ext>
            </a:extLst>
          </p:cNvPr>
          <p:cNvGraphicFramePr>
            <a:graphicFrameLocks/>
          </p:cNvGraphicFramePr>
          <p:nvPr>
            <p:extLst>
              <p:ext uri="{D42A27DB-BD31-4B8C-83A1-F6EECF244321}">
                <p14:modId xmlns:p14="http://schemas.microsoft.com/office/powerpoint/2010/main" val="644373402"/>
              </p:ext>
            </p:extLst>
          </p:nvPr>
        </p:nvGraphicFramePr>
        <p:xfrm>
          <a:off x="1924493" y="1593248"/>
          <a:ext cx="6847367" cy="2702560"/>
        </p:xfrm>
        <a:graphic>
          <a:graphicData uri="http://schemas.openxmlformats.org/drawingml/2006/table">
            <a:tbl>
              <a:tblPr>
                <a:tableStyleId>{284E427A-3D55-4303-BF80-6455036E1DE7}</a:tableStyleId>
              </a:tblPr>
              <a:tblGrid>
                <a:gridCol w="1613186">
                  <a:extLst>
                    <a:ext uri="{9D8B030D-6E8A-4147-A177-3AD203B41FA5}">
                      <a16:colId xmlns:a16="http://schemas.microsoft.com/office/drawing/2014/main" val="2928020790"/>
                    </a:ext>
                  </a:extLst>
                </a:gridCol>
                <a:gridCol w="1176482">
                  <a:extLst>
                    <a:ext uri="{9D8B030D-6E8A-4147-A177-3AD203B41FA5}">
                      <a16:colId xmlns:a16="http://schemas.microsoft.com/office/drawing/2014/main" val="763808720"/>
                    </a:ext>
                  </a:extLst>
                </a:gridCol>
                <a:gridCol w="4057699">
                  <a:extLst>
                    <a:ext uri="{9D8B030D-6E8A-4147-A177-3AD203B41FA5}">
                      <a16:colId xmlns:a16="http://schemas.microsoft.com/office/drawing/2014/main" val="98638206"/>
                    </a:ext>
                  </a:extLst>
                </a:gridCol>
              </a:tblGrid>
              <a:tr h="0">
                <a:tc>
                  <a:txBody>
                    <a:bodyPr/>
                    <a:lstStyle/>
                    <a:p>
                      <a:pPr algn="l" fontAlgn="t" latinLnBrk="0">
                        <a:lnSpc>
                          <a:spcPct val="150000"/>
                        </a:lnSpc>
                      </a:pPr>
                      <a:r>
                        <a:rPr lang="en-CA" sz="1200" dirty="0">
                          <a:solidFill>
                            <a:schemeClr val="bg2">
                              <a:lumMod val="10000"/>
                            </a:schemeClr>
                          </a:solidFill>
                          <a:effectLst/>
                        </a:rPr>
                        <a:t>Layer</a:t>
                      </a:r>
                    </a:p>
                  </a:txBody>
                  <a:tcPr marL="76200" marR="76200" marT="50800" marB="50800" anchor="ctr">
                    <a:solidFill>
                      <a:schemeClr val="bg1">
                        <a:lumMod val="95000"/>
                      </a:schemeClr>
                    </a:solidFill>
                  </a:tcPr>
                </a:tc>
                <a:tc>
                  <a:txBody>
                    <a:bodyPr/>
                    <a:lstStyle/>
                    <a:p>
                      <a:pPr marL="0" marR="0" lvl="0" indent="0" algn="l" defTabSz="914400" rtl="0" eaLnBrk="1" fontAlgn="t" latinLnBrk="0" hangingPunct="1">
                        <a:lnSpc>
                          <a:spcPct val="150000"/>
                        </a:lnSpc>
                        <a:spcBef>
                          <a:spcPts val="0"/>
                        </a:spcBef>
                        <a:spcAft>
                          <a:spcPts val="0"/>
                        </a:spcAft>
                        <a:buClrTx/>
                        <a:buSzTx/>
                        <a:buFontTx/>
                        <a:buNone/>
                        <a:tabLst/>
                        <a:defRPr/>
                      </a:pPr>
                      <a:r>
                        <a:rPr lang="en-CA" sz="1200" dirty="0">
                          <a:solidFill>
                            <a:schemeClr val="bg2">
                              <a:lumMod val="10000"/>
                            </a:schemeClr>
                          </a:solidFill>
                          <a:effectLst/>
                        </a:rPr>
                        <a:t>Parameters</a:t>
                      </a:r>
                    </a:p>
                  </a:txBody>
                  <a:tcPr marL="76200" marR="76200" marT="50800" marB="50800" anchor="ctr">
                    <a:solidFill>
                      <a:schemeClr val="bg1">
                        <a:lumMod val="95000"/>
                      </a:schemeClr>
                    </a:solidFill>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en-CA" sz="1200" dirty="0">
                          <a:solidFill>
                            <a:schemeClr val="bg2">
                              <a:lumMod val="10000"/>
                            </a:schemeClr>
                          </a:solidFill>
                          <a:effectLst/>
                        </a:rPr>
                        <a:t>Hyperparameters</a:t>
                      </a:r>
                    </a:p>
                  </a:txBody>
                  <a:tcPr anchor="ctr">
                    <a:solidFill>
                      <a:schemeClr val="bg1">
                        <a:lumMod val="95000"/>
                      </a:schemeClr>
                    </a:solidFill>
                  </a:tcPr>
                </a:tc>
                <a:extLst>
                  <a:ext uri="{0D108BD9-81ED-4DB2-BD59-A6C34878D82A}">
                    <a16:rowId xmlns:a16="http://schemas.microsoft.com/office/drawing/2014/main" val="3349849094"/>
                  </a:ext>
                </a:extLst>
              </a:tr>
              <a:tr h="0">
                <a:tc>
                  <a:txBody>
                    <a:bodyPr/>
                    <a:lstStyle/>
                    <a:p>
                      <a:pPr fontAlgn="t" latinLnBrk="0">
                        <a:lnSpc>
                          <a:spcPct val="150000"/>
                        </a:lnSpc>
                      </a:pPr>
                      <a:r>
                        <a:rPr lang="en-CA" sz="1200">
                          <a:solidFill>
                            <a:schemeClr val="bg2">
                              <a:lumMod val="10000"/>
                            </a:schemeClr>
                          </a:solidFill>
                          <a:effectLst/>
                        </a:rPr>
                        <a:t>Convolution layer</a:t>
                      </a:r>
                    </a:p>
                  </a:txBody>
                  <a:tcPr marL="76200" marR="76200" marT="50800" marB="50800">
                    <a:solidFill>
                      <a:schemeClr val="bg1">
                        <a:lumMod val="95000"/>
                      </a:schemeClr>
                    </a:solidFill>
                  </a:tcPr>
                </a:tc>
                <a:tc>
                  <a:txBody>
                    <a:bodyPr/>
                    <a:lstStyle/>
                    <a:p>
                      <a:pPr fontAlgn="t" latinLnBrk="0">
                        <a:lnSpc>
                          <a:spcPct val="150000"/>
                        </a:lnSpc>
                      </a:pPr>
                      <a:r>
                        <a:rPr lang="en-CA" sz="1200" dirty="0">
                          <a:solidFill>
                            <a:schemeClr val="bg2">
                              <a:lumMod val="10000"/>
                            </a:schemeClr>
                          </a:solidFill>
                          <a:effectLst/>
                        </a:rPr>
                        <a:t>Kernels</a:t>
                      </a:r>
                    </a:p>
                  </a:txBody>
                  <a:tcPr marL="76200" marR="76200" marT="50800" marB="50800">
                    <a:solidFill>
                      <a:schemeClr val="bg1">
                        <a:lumMod val="95000"/>
                      </a:schemeClr>
                    </a:solidFill>
                  </a:tcPr>
                </a:tc>
                <a:tc>
                  <a:txBody>
                    <a:bodyPr/>
                    <a:lstStyle/>
                    <a:p>
                      <a:pPr fontAlgn="t" latinLnBrk="0">
                        <a:lnSpc>
                          <a:spcPct val="150000"/>
                        </a:lnSpc>
                      </a:pPr>
                      <a:r>
                        <a:rPr lang="en-US" sz="1200" dirty="0">
                          <a:solidFill>
                            <a:schemeClr val="bg2">
                              <a:lumMod val="10000"/>
                            </a:schemeClr>
                          </a:solidFill>
                          <a:effectLst/>
                        </a:rPr>
                        <a:t>Kernel size, number of kernels, stride, padding, activation function</a:t>
                      </a:r>
                    </a:p>
                  </a:txBody>
                  <a:tcPr marL="76200" marR="76200" marT="50800" marB="50800">
                    <a:solidFill>
                      <a:schemeClr val="bg1">
                        <a:lumMod val="95000"/>
                      </a:schemeClr>
                    </a:solidFill>
                  </a:tcPr>
                </a:tc>
                <a:extLst>
                  <a:ext uri="{0D108BD9-81ED-4DB2-BD59-A6C34878D82A}">
                    <a16:rowId xmlns:a16="http://schemas.microsoft.com/office/drawing/2014/main" val="2924147201"/>
                  </a:ext>
                </a:extLst>
              </a:tr>
              <a:tr h="0">
                <a:tc>
                  <a:txBody>
                    <a:bodyPr/>
                    <a:lstStyle/>
                    <a:p>
                      <a:pPr fontAlgn="t" latinLnBrk="0">
                        <a:lnSpc>
                          <a:spcPct val="150000"/>
                        </a:lnSpc>
                      </a:pPr>
                      <a:r>
                        <a:rPr lang="en-CA" sz="1200">
                          <a:solidFill>
                            <a:schemeClr val="bg2">
                              <a:lumMod val="10000"/>
                            </a:schemeClr>
                          </a:solidFill>
                          <a:effectLst/>
                        </a:rPr>
                        <a:t>Pooling layer</a:t>
                      </a:r>
                    </a:p>
                  </a:txBody>
                  <a:tcPr marL="76200" marR="76200" marT="50800" marB="50800">
                    <a:solidFill>
                      <a:schemeClr val="bg1">
                        <a:lumMod val="95000"/>
                      </a:schemeClr>
                    </a:solidFill>
                  </a:tcPr>
                </a:tc>
                <a:tc>
                  <a:txBody>
                    <a:bodyPr/>
                    <a:lstStyle/>
                    <a:p>
                      <a:pPr fontAlgn="t" latinLnBrk="0">
                        <a:lnSpc>
                          <a:spcPct val="150000"/>
                        </a:lnSpc>
                      </a:pPr>
                      <a:r>
                        <a:rPr lang="en-CA" sz="1200" dirty="0">
                          <a:solidFill>
                            <a:schemeClr val="bg2">
                              <a:lumMod val="10000"/>
                            </a:schemeClr>
                          </a:solidFill>
                          <a:effectLst/>
                        </a:rPr>
                        <a:t>None</a:t>
                      </a:r>
                    </a:p>
                  </a:txBody>
                  <a:tcPr marL="76200" marR="76200" marT="50800" marB="50800">
                    <a:solidFill>
                      <a:schemeClr val="bg1">
                        <a:lumMod val="95000"/>
                      </a:schemeClr>
                    </a:solidFill>
                  </a:tcPr>
                </a:tc>
                <a:tc>
                  <a:txBody>
                    <a:bodyPr/>
                    <a:lstStyle/>
                    <a:p>
                      <a:pPr fontAlgn="t" latinLnBrk="0">
                        <a:lnSpc>
                          <a:spcPct val="150000"/>
                        </a:lnSpc>
                      </a:pPr>
                      <a:r>
                        <a:rPr lang="en-US" sz="1200" dirty="0">
                          <a:solidFill>
                            <a:schemeClr val="bg2">
                              <a:lumMod val="10000"/>
                            </a:schemeClr>
                          </a:solidFill>
                          <a:effectLst/>
                        </a:rPr>
                        <a:t>Pooling method, filter size, stride, padding</a:t>
                      </a:r>
                    </a:p>
                  </a:txBody>
                  <a:tcPr marL="76200" marR="76200" marT="50800" marB="50800">
                    <a:solidFill>
                      <a:schemeClr val="bg1">
                        <a:lumMod val="95000"/>
                      </a:schemeClr>
                    </a:solidFill>
                  </a:tcPr>
                </a:tc>
                <a:extLst>
                  <a:ext uri="{0D108BD9-81ED-4DB2-BD59-A6C34878D82A}">
                    <a16:rowId xmlns:a16="http://schemas.microsoft.com/office/drawing/2014/main" val="924464901"/>
                  </a:ext>
                </a:extLst>
              </a:tr>
              <a:tr h="0">
                <a:tc>
                  <a:txBody>
                    <a:bodyPr/>
                    <a:lstStyle/>
                    <a:p>
                      <a:pPr fontAlgn="t" latinLnBrk="0">
                        <a:lnSpc>
                          <a:spcPct val="150000"/>
                        </a:lnSpc>
                      </a:pPr>
                      <a:r>
                        <a:rPr lang="en-CA" sz="1200" dirty="0">
                          <a:solidFill>
                            <a:schemeClr val="bg2">
                              <a:lumMod val="10000"/>
                            </a:schemeClr>
                          </a:solidFill>
                          <a:effectLst/>
                        </a:rPr>
                        <a:t>Fully connected layer</a:t>
                      </a:r>
                    </a:p>
                  </a:txBody>
                  <a:tcPr marL="76200" marR="76200" marT="50800" marB="50800">
                    <a:solidFill>
                      <a:schemeClr val="bg1">
                        <a:lumMod val="95000"/>
                      </a:schemeClr>
                    </a:solidFill>
                  </a:tcPr>
                </a:tc>
                <a:tc>
                  <a:txBody>
                    <a:bodyPr/>
                    <a:lstStyle/>
                    <a:p>
                      <a:pPr fontAlgn="t" latinLnBrk="0">
                        <a:lnSpc>
                          <a:spcPct val="150000"/>
                        </a:lnSpc>
                      </a:pPr>
                      <a:r>
                        <a:rPr lang="en-CA" sz="1200" dirty="0">
                          <a:solidFill>
                            <a:schemeClr val="bg2">
                              <a:lumMod val="10000"/>
                            </a:schemeClr>
                          </a:solidFill>
                          <a:effectLst/>
                        </a:rPr>
                        <a:t>Weights</a:t>
                      </a:r>
                    </a:p>
                  </a:txBody>
                  <a:tcPr marL="76200" marR="76200" marT="50800" marB="50800">
                    <a:solidFill>
                      <a:schemeClr val="bg1">
                        <a:lumMod val="95000"/>
                      </a:schemeClr>
                    </a:solidFill>
                  </a:tcPr>
                </a:tc>
                <a:tc>
                  <a:txBody>
                    <a:bodyPr/>
                    <a:lstStyle/>
                    <a:p>
                      <a:pPr fontAlgn="t" latinLnBrk="0">
                        <a:lnSpc>
                          <a:spcPct val="150000"/>
                        </a:lnSpc>
                      </a:pPr>
                      <a:r>
                        <a:rPr lang="en-US" sz="1200" dirty="0">
                          <a:solidFill>
                            <a:schemeClr val="bg2">
                              <a:lumMod val="10000"/>
                            </a:schemeClr>
                          </a:solidFill>
                          <a:effectLst/>
                        </a:rPr>
                        <a:t>Number of weights, activation function</a:t>
                      </a:r>
                    </a:p>
                  </a:txBody>
                  <a:tcPr marL="76200" marR="76200" marT="50800" marB="50800">
                    <a:solidFill>
                      <a:schemeClr val="bg1">
                        <a:lumMod val="95000"/>
                      </a:schemeClr>
                    </a:solidFill>
                  </a:tcPr>
                </a:tc>
                <a:extLst>
                  <a:ext uri="{0D108BD9-81ED-4DB2-BD59-A6C34878D82A}">
                    <a16:rowId xmlns:a16="http://schemas.microsoft.com/office/drawing/2014/main" val="2367969019"/>
                  </a:ext>
                </a:extLst>
              </a:tr>
              <a:tr h="0">
                <a:tc>
                  <a:txBody>
                    <a:bodyPr/>
                    <a:lstStyle/>
                    <a:p>
                      <a:pPr fontAlgn="t" latinLnBrk="0">
                        <a:lnSpc>
                          <a:spcPct val="150000"/>
                        </a:lnSpc>
                      </a:pPr>
                      <a:r>
                        <a:rPr lang="en-CA" sz="1200" dirty="0">
                          <a:solidFill>
                            <a:schemeClr val="bg2">
                              <a:lumMod val="10000"/>
                            </a:schemeClr>
                          </a:solidFill>
                          <a:effectLst/>
                        </a:rPr>
                        <a:t>Others</a:t>
                      </a:r>
                    </a:p>
                  </a:txBody>
                  <a:tcPr marL="76200" marR="76200" marT="50800" marB="50800">
                    <a:solidFill>
                      <a:schemeClr val="bg1">
                        <a:lumMod val="95000"/>
                      </a:schemeClr>
                    </a:solidFill>
                  </a:tcPr>
                </a:tc>
                <a:tc>
                  <a:txBody>
                    <a:bodyPr/>
                    <a:lstStyle/>
                    <a:p>
                      <a:pPr fontAlgn="t">
                        <a:lnSpc>
                          <a:spcPct val="150000"/>
                        </a:lnSpc>
                      </a:pPr>
                      <a:r>
                        <a:rPr lang="en-CA" sz="1200" dirty="0">
                          <a:solidFill>
                            <a:schemeClr val="bg2">
                              <a:lumMod val="10000"/>
                            </a:schemeClr>
                          </a:solidFill>
                          <a:effectLst/>
                        </a:rPr>
                        <a:t> </a:t>
                      </a:r>
                    </a:p>
                  </a:txBody>
                  <a:tcPr marL="76200" marR="76200" marT="50800" marB="50800">
                    <a:solidFill>
                      <a:schemeClr val="bg1">
                        <a:lumMod val="95000"/>
                      </a:schemeClr>
                    </a:solidFill>
                  </a:tcPr>
                </a:tc>
                <a:tc>
                  <a:txBody>
                    <a:bodyPr/>
                    <a:lstStyle/>
                    <a:p>
                      <a:pPr fontAlgn="t" latinLnBrk="0">
                        <a:lnSpc>
                          <a:spcPct val="150000"/>
                        </a:lnSpc>
                      </a:pPr>
                      <a:r>
                        <a:rPr lang="en-US" sz="1200" dirty="0">
                          <a:solidFill>
                            <a:schemeClr val="bg2">
                              <a:lumMod val="10000"/>
                            </a:schemeClr>
                          </a:solidFill>
                          <a:effectLst/>
                        </a:rPr>
                        <a:t>Model architecture, optimizer, learning rate, loss function, mini-batch size, epochs, regularization, weight initialization, dataset splitting</a:t>
                      </a:r>
                    </a:p>
                  </a:txBody>
                  <a:tcPr marL="76200" marR="76200" marT="50800" marB="50800">
                    <a:solidFill>
                      <a:schemeClr val="bg1">
                        <a:lumMod val="95000"/>
                      </a:schemeClr>
                    </a:solidFill>
                  </a:tcPr>
                </a:tc>
                <a:extLst>
                  <a:ext uri="{0D108BD9-81ED-4DB2-BD59-A6C34878D82A}">
                    <a16:rowId xmlns:a16="http://schemas.microsoft.com/office/drawing/2014/main" val="1135604749"/>
                  </a:ext>
                </a:extLst>
              </a:tr>
            </a:tbl>
          </a:graphicData>
        </a:graphic>
      </p:graphicFrame>
    </p:spTree>
    <p:extLst>
      <p:ext uri="{BB962C8B-B14F-4D97-AF65-F5344CB8AC3E}">
        <p14:creationId xmlns:p14="http://schemas.microsoft.com/office/powerpoint/2010/main" val="36084280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en-US" sz="2400" dirty="0"/>
              <a:t>Configuration of CNN layers</a:t>
            </a:r>
            <a:endParaRPr lang="en-US" sz="2400" dirty="0"/>
          </a:p>
        </p:txBody>
      </p:sp>
      <p:sp>
        <p:nvSpPr>
          <p:cNvPr id="4" name="Content Placeholder 3">
            <a:extLst>
              <a:ext uri="{FF2B5EF4-FFF2-40B4-BE49-F238E27FC236}">
                <a16:creationId xmlns:a16="http://schemas.microsoft.com/office/drawing/2014/main" id="{BDC51FA6-BEC8-224F-80D8-E138107EEFCA}"/>
              </a:ext>
            </a:extLst>
          </p:cNvPr>
          <p:cNvSpPr>
            <a:spLocks noGrp="1"/>
          </p:cNvSpPr>
          <p:nvPr>
            <p:ph idx="1"/>
          </p:nvPr>
        </p:nvSpPr>
        <p:spPr/>
        <p:txBody>
          <a:bodyPr/>
          <a:lstStyle/>
          <a:p>
            <a:r>
              <a:rPr lang="en-US" dirty="0"/>
              <a:t>Set up the spatial arrangement of the convolutional layer and then choose the number of filters</a:t>
            </a:r>
          </a:p>
          <a:p>
            <a:r>
              <a:rPr lang="en-US" dirty="0"/>
              <a:t>How we set up the hyperparameters in a convolutional layer dictates how many neurons there are in the output volume and how they are arranged. </a:t>
            </a:r>
            <a:endParaRPr lang="en-CA" dirty="0"/>
          </a:p>
          <a:p>
            <a:pPr marL="0" indent="0">
              <a:buNone/>
            </a:pPr>
            <a:endParaRPr lang="en-US" dirty="0"/>
          </a:p>
        </p:txBody>
      </p:sp>
      <p:pic>
        <p:nvPicPr>
          <p:cNvPr id="5" name="Picture 4">
            <a:extLst>
              <a:ext uri="{FF2B5EF4-FFF2-40B4-BE49-F238E27FC236}">
                <a16:creationId xmlns:a16="http://schemas.microsoft.com/office/drawing/2014/main" id="{AFC08EED-D666-4B46-9653-3E064558D417}"/>
              </a:ext>
            </a:extLst>
          </p:cNvPr>
          <p:cNvPicPr>
            <a:picLocks noChangeAspect="1"/>
          </p:cNvPicPr>
          <p:nvPr/>
        </p:nvPicPr>
        <p:blipFill>
          <a:blip r:embed="rId2"/>
          <a:stretch>
            <a:fillRect/>
          </a:stretch>
        </p:blipFill>
        <p:spPr>
          <a:xfrm>
            <a:off x="2349795" y="2897387"/>
            <a:ext cx="6124353" cy="1627003"/>
          </a:xfrm>
          <a:prstGeom prst="rect">
            <a:avLst/>
          </a:prstGeom>
        </p:spPr>
      </p:pic>
    </p:spTree>
    <p:extLst>
      <p:ext uri="{BB962C8B-B14F-4D97-AF65-F5344CB8AC3E}">
        <p14:creationId xmlns:p14="http://schemas.microsoft.com/office/powerpoint/2010/main" val="13599140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sz="2400" dirty="0"/>
              <a:t>Example of CNN</a:t>
            </a:r>
            <a:endParaRPr lang="en-US" sz="2400" dirty="0"/>
          </a:p>
        </p:txBody>
      </p:sp>
      <p:sp>
        <p:nvSpPr>
          <p:cNvPr id="4" name="Content Placeholder 3">
            <a:extLst>
              <a:ext uri="{FF2B5EF4-FFF2-40B4-BE49-F238E27FC236}">
                <a16:creationId xmlns:a16="http://schemas.microsoft.com/office/drawing/2014/main" id="{BDC51FA6-BEC8-224F-80D8-E138107EEFCA}"/>
              </a:ext>
            </a:extLst>
          </p:cNvPr>
          <p:cNvSpPr>
            <a:spLocks noGrp="1"/>
          </p:cNvSpPr>
          <p:nvPr>
            <p:ph idx="1"/>
          </p:nvPr>
        </p:nvSpPr>
        <p:spPr/>
        <p:txBody>
          <a:bodyPr>
            <a:normAutofit lnSpcReduction="10000"/>
          </a:bodyPr>
          <a:lstStyle/>
          <a:p>
            <a:r>
              <a:rPr lang="en-US" sz="1400" dirty="0">
                <a:hlinkClick r:id="rId2"/>
              </a:rPr>
              <a:t>LeNet</a:t>
            </a:r>
            <a:endParaRPr lang="en-CA" sz="1400" dirty="0"/>
          </a:p>
          <a:p>
            <a:pPr lvl="1"/>
            <a:r>
              <a:rPr lang="en-US" sz="1400" dirty="0"/>
              <a:t>By Yann </a:t>
            </a:r>
            <a:r>
              <a:rPr lang="en-US" sz="1400" dirty="0" err="1"/>
              <a:t>Lecun</a:t>
            </a:r>
            <a:r>
              <a:rPr lang="en-US" sz="1400" dirty="0"/>
              <a:t>, Originally used to read digits in images</a:t>
            </a:r>
          </a:p>
          <a:p>
            <a:r>
              <a:rPr lang="en-US" sz="1400" dirty="0">
                <a:hlinkClick r:id="rId3"/>
              </a:rPr>
              <a:t>AlexNet</a:t>
            </a:r>
            <a:endParaRPr lang="en-CA" sz="1400" dirty="0"/>
          </a:p>
          <a:p>
            <a:pPr lvl="1"/>
            <a:r>
              <a:rPr lang="en-US" sz="1400" dirty="0"/>
              <a:t>By Alex </a:t>
            </a:r>
            <a:r>
              <a:rPr lang="en-US" sz="1400" dirty="0" err="1"/>
              <a:t>Krizhevsky</a:t>
            </a:r>
            <a:r>
              <a:rPr lang="en-US" sz="1400" dirty="0"/>
              <a:t> et al.,  for computer vision (ILSVRC 2012)</a:t>
            </a:r>
            <a:endParaRPr lang="en-CA" sz="1400" dirty="0"/>
          </a:p>
          <a:p>
            <a:pPr lvl="0"/>
            <a:r>
              <a:rPr lang="en-US" sz="1400" dirty="0">
                <a:hlinkClick r:id="rId4"/>
              </a:rPr>
              <a:t>ZF Net</a:t>
            </a:r>
            <a:endParaRPr lang="en-CA" sz="1400" dirty="0"/>
          </a:p>
          <a:p>
            <a:pPr lvl="1"/>
            <a:r>
              <a:rPr lang="en-CA" sz="1400" dirty="0"/>
              <a:t>B</a:t>
            </a:r>
            <a:r>
              <a:rPr lang="en-US" sz="1400" dirty="0"/>
              <a:t>y Matthew </a:t>
            </a:r>
            <a:r>
              <a:rPr lang="en-US" sz="1400" dirty="0" err="1"/>
              <a:t>Zeiler</a:t>
            </a:r>
            <a:r>
              <a:rPr lang="en-US" sz="1400" dirty="0"/>
              <a:t> et al. Deconvolutional Network (ILSVRC 2013)</a:t>
            </a:r>
            <a:endParaRPr lang="en-CA" sz="1400" dirty="0"/>
          </a:p>
          <a:p>
            <a:r>
              <a:rPr lang="en-US" sz="1400" dirty="0">
                <a:hlinkClick r:id="rId5"/>
              </a:rPr>
              <a:t>GoogLeNet</a:t>
            </a:r>
            <a:endParaRPr lang="en-CA" sz="1400" dirty="0"/>
          </a:p>
          <a:p>
            <a:pPr lvl="1"/>
            <a:r>
              <a:rPr lang="en-US" sz="1400" dirty="0"/>
              <a:t>By Christian </a:t>
            </a:r>
            <a:r>
              <a:rPr lang="en-US" sz="1400" dirty="0" err="1"/>
              <a:t>Szegedy</a:t>
            </a:r>
            <a:r>
              <a:rPr lang="en-US" sz="1400" dirty="0"/>
              <a:t> et al. (ILSVRC 2014)</a:t>
            </a:r>
            <a:endParaRPr lang="en-CA" sz="1400" dirty="0"/>
          </a:p>
          <a:p>
            <a:r>
              <a:rPr lang="en-US" sz="1400" dirty="0">
                <a:hlinkClick r:id="rId6"/>
              </a:rPr>
              <a:t>VGGNet</a:t>
            </a:r>
            <a:endParaRPr lang="en-CA" sz="1400" dirty="0"/>
          </a:p>
          <a:p>
            <a:pPr lvl="1"/>
            <a:r>
              <a:rPr lang="en-US" sz="1400" dirty="0"/>
              <a:t>By Karen </a:t>
            </a:r>
            <a:r>
              <a:rPr lang="en-US" sz="1400" dirty="0" err="1"/>
              <a:t>Simonyan</a:t>
            </a:r>
            <a:r>
              <a:rPr lang="en-US" sz="1400" dirty="0"/>
              <a:t> et al. Showed that depth of network was a critical factor in good performance</a:t>
            </a:r>
            <a:endParaRPr lang="en-CA" sz="1400" dirty="0"/>
          </a:p>
          <a:p>
            <a:r>
              <a:rPr lang="en-US" sz="1400" dirty="0">
                <a:hlinkClick r:id="rId7"/>
              </a:rPr>
              <a:t>ResNet</a:t>
            </a:r>
            <a:endParaRPr lang="en-CA" sz="1400" dirty="0"/>
          </a:p>
          <a:p>
            <a:pPr lvl="1"/>
            <a:r>
              <a:rPr lang="en-US" sz="1400" dirty="0"/>
              <a:t>Trained on very deep networks (up to 1,200 layers),  Won first in the ILSVRC 2015 classification task</a:t>
            </a:r>
            <a:endParaRPr lang="en-CA" sz="1400" dirty="0"/>
          </a:p>
          <a:p>
            <a:pPr marL="0" indent="0">
              <a:buNone/>
            </a:pPr>
            <a:endParaRPr lang="en-US" dirty="0"/>
          </a:p>
        </p:txBody>
      </p:sp>
    </p:spTree>
    <p:extLst>
      <p:ext uri="{BB962C8B-B14F-4D97-AF65-F5344CB8AC3E}">
        <p14:creationId xmlns:p14="http://schemas.microsoft.com/office/powerpoint/2010/main" val="36476776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sz="2400" dirty="0" err="1"/>
              <a:t>LeNet</a:t>
            </a:r>
            <a:endParaRPr lang="en-US" sz="2400" dirty="0"/>
          </a:p>
        </p:txBody>
      </p:sp>
      <p:pic>
        <p:nvPicPr>
          <p:cNvPr id="5" name="Content Placeholder 4">
            <a:extLst>
              <a:ext uri="{FF2B5EF4-FFF2-40B4-BE49-F238E27FC236}">
                <a16:creationId xmlns:a16="http://schemas.microsoft.com/office/drawing/2014/main" id="{640F69B1-4C75-1546-ACD5-4C0BD48DE446}"/>
              </a:ext>
            </a:extLst>
          </p:cNvPr>
          <p:cNvPicPr>
            <a:picLocks noGrp="1" noChangeAspect="1"/>
          </p:cNvPicPr>
          <p:nvPr>
            <p:ph idx="1"/>
          </p:nvPr>
        </p:nvPicPr>
        <p:blipFill>
          <a:blip r:embed="rId2"/>
          <a:stretch>
            <a:fillRect/>
          </a:stretch>
        </p:blipFill>
        <p:spPr>
          <a:xfrm>
            <a:off x="1717040" y="1519951"/>
            <a:ext cx="6969125" cy="1372239"/>
          </a:xfrm>
          <a:prstGeom prst="rect">
            <a:avLst/>
          </a:prstGeom>
        </p:spPr>
      </p:pic>
      <p:sp>
        <p:nvSpPr>
          <p:cNvPr id="6" name="TextBox 5">
            <a:extLst>
              <a:ext uri="{FF2B5EF4-FFF2-40B4-BE49-F238E27FC236}">
                <a16:creationId xmlns:a16="http://schemas.microsoft.com/office/drawing/2014/main" id="{66EA97DF-BF4A-B345-90D9-DFAF7C79B8E0}"/>
              </a:ext>
            </a:extLst>
          </p:cNvPr>
          <p:cNvSpPr txBox="1"/>
          <p:nvPr/>
        </p:nvSpPr>
        <p:spPr>
          <a:xfrm>
            <a:off x="2929270" y="3526465"/>
            <a:ext cx="4269117" cy="369332"/>
          </a:xfrm>
          <a:prstGeom prst="rect">
            <a:avLst/>
          </a:prstGeom>
          <a:noFill/>
        </p:spPr>
        <p:txBody>
          <a:bodyPr wrap="none" rtlCol="0">
            <a:spAutoFit/>
          </a:bodyPr>
          <a:lstStyle/>
          <a:p>
            <a:r>
              <a:rPr lang="en-US" dirty="0"/>
              <a:t>Number of parameters:  ~ 60 thousands</a:t>
            </a:r>
            <a:endParaRPr lang="en-CA" dirty="0"/>
          </a:p>
        </p:txBody>
      </p:sp>
    </p:spTree>
    <p:extLst>
      <p:ext uri="{BB962C8B-B14F-4D97-AF65-F5344CB8AC3E}">
        <p14:creationId xmlns:p14="http://schemas.microsoft.com/office/powerpoint/2010/main" val="29011760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sz="2400" dirty="0" err="1"/>
              <a:t>AlexNet</a:t>
            </a:r>
            <a:endParaRPr lang="en-US" sz="2400" dirty="0"/>
          </a:p>
        </p:txBody>
      </p:sp>
      <p:pic>
        <p:nvPicPr>
          <p:cNvPr id="7" name="Picture 6">
            <a:extLst>
              <a:ext uri="{FF2B5EF4-FFF2-40B4-BE49-F238E27FC236}">
                <a16:creationId xmlns:a16="http://schemas.microsoft.com/office/drawing/2014/main" id="{54771591-586E-F945-BD65-CDCC238D6F5B}"/>
              </a:ext>
            </a:extLst>
          </p:cNvPr>
          <p:cNvPicPr>
            <a:picLocks noChangeAspect="1"/>
          </p:cNvPicPr>
          <p:nvPr/>
        </p:nvPicPr>
        <p:blipFill>
          <a:blip r:embed="rId2"/>
          <a:stretch>
            <a:fillRect/>
          </a:stretch>
        </p:blipFill>
        <p:spPr>
          <a:xfrm>
            <a:off x="2212347" y="1063229"/>
            <a:ext cx="5979145" cy="3427171"/>
          </a:xfrm>
          <a:prstGeom prst="rect">
            <a:avLst/>
          </a:prstGeom>
        </p:spPr>
      </p:pic>
      <p:sp>
        <p:nvSpPr>
          <p:cNvPr id="8" name="Rectangle 7">
            <a:extLst>
              <a:ext uri="{FF2B5EF4-FFF2-40B4-BE49-F238E27FC236}">
                <a16:creationId xmlns:a16="http://schemas.microsoft.com/office/drawing/2014/main" id="{FEE11825-FEAE-0A4D-B0C4-2DF4B9A92553}"/>
              </a:ext>
            </a:extLst>
          </p:cNvPr>
          <p:cNvSpPr/>
          <p:nvPr/>
        </p:nvSpPr>
        <p:spPr>
          <a:xfrm>
            <a:off x="3277183" y="4490400"/>
            <a:ext cx="4038285" cy="369332"/>
          </a:xfrm>
          <a:prstGeom prst="rect">
            <a:avLst/>
          </a:prstGeom>
        </p:spPr>
        <p:txBody>
          <a:bodyPr wrap="none">
            <a:spAutoFit/>
          </a:bodyPr>
          <a:lstStyle/>
          <a:p>
            <a:r>
              <a:rPr lang="en-US" dirty="0">
                <a:solidFill>
                  <a:srgbClr val="444444"/>
                </a:solidFill>
                <a:latin typeface="PT Serif"/>
              </a:rPr>
              <a:t>Number of parameters:  ~ 60 millions </a:t>
            </a:r>
            <a:endParaRPr lang="en-CA" dirty="0"/>
          </a:p>
        </p:txBody>
      </p:sp>
    </p:spTree>
    <p:extLst>
      <p:ext uri="{BB962C8B-B14F-4D97-AF65-F5344CB8AC3E}">
        <p14:creationId xmlns:p14="http://schemas.microsoft.com/office/powerpoint/2010/main" val="21234711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sz="2400" dirty="0"/>
              <a:t>VGG-16</a:t>
            </a:r>
            <a:endParaRPr lang="en-US" sz="2400" dirty="0"/>
          </a:p>
        </p:txBody>
      </p:sp>
      <p:pic>
        <p:nvPicPr>
          <p:cNvPr id="5" name="Picture 2" descr="vgg16">
            <a:extLst>
              <a:ext uri="{FF2B5EF4-FFF2-40B4-BE49-F238E27FC236}">
                <a16:creationId xmlns:a16="http://schemas.microsoft.com/office/drawing/2014/main" id="{E6DC2BE8-D0D9-6A42-9AB1-B03B0F4956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56121" y="1063229"/>
            <a:ext cx="5437173" cy="319138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954747FC-FA35-3042-953B-EFF291E06CC1}"/>
              </a:ext>
            </a:extLst>
          </p:cNvPr>
          <p:cNvSpPr/>
          <p:nvPr/>
        </p:nvSpPr>
        <p:spPr>
          <a:xfrm>
            <a:off x="3547514" y="4360939"/>
            <a:ext cx="3988977" cy="369332"/>
          </a:xfrm>
          <a:prstGeom prst="rect">
            <a:avLst/>
          </a:prstGeom>
        </p:spPr>
        <p:txBody>
          <a:bodyPr wrap="none">
            <a:spAutoFit/>
          </a:bodyPr>
          <a:lstStyle/>
          <a:p>
            <a:r>
              <a:rPr lang="en-US" dirty="0">
                <a:solidFill>
                  <a:srgbClr val="444444"/>
                </a:solidFill>
                <a:latin typeface="inherit"/>
              </a:rPr>
              <a:t>Number of parameters:  ~ 138 millions. </a:t>
            </a:r>
            <a:endParaRPr lang="en-US" b="0" i="0" dirty="0">
              <a:solidFill>
                <a:srgbClr val="444444"/>
              </a:solidFill>
              <a:effectLst/>
              <a:latin typeface="inherit"/>
            </a:endParaRPr>
          </a:p>
        </p:txBody>
      </p:sp>
    </p:spTree>
    <p:extLst>
      <p:ext uri="{BB962C8B-B14F-4D97-AF65-F5344CB8AC3E}">
        <p14:creationId xmlns:p14="http://schemas.microsoft.com/office/powerpoint/2010/main" val="40018226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sz="2400" dirty="0"/>
              <a:t>Image augmentation</a:t>
            </a:r>
            <a:endParaRPr lang="en-US" sz="2400" dirty="0"/>
          </a:p>
        </p:txBody>
      </p:sp>
      <p:sp>
        <p:nvSpPr>
          <p:cNvPr id="4" name="Content Placeholder 3">
            <a:extLst>
              <a:ext uri="{FF2B5EF4-FFF2-40B4-BE49-F238E27FC236}">
                <a16:creationId xmlns:a16="http://schemas.microsoft.com/office/drawing/2014/main" id="{BDC51FA6-BEC8-224F-80D8-E138107EEFCA}"/>
              </a:ext>
            </a:extLst>
          </p:cNvPr>
          <p:cNvSpPr>
            <a:spLocks noGrp="1"/>
          </p:cNvSpPr>
          <p:nvPr>
            <p:ph idx="1"/>
          </p:nvPr>
        </p:nvSpPr>
        <p:spPr/>
        <p:txBody>
          <a:bodyPr/>
          <a:lstStyle/>
          <a:p>
            <a:r>
              <a:rPr lang="en-US" dirty="0"/>
              <a:t>To make the model more size-invariant, we can add different sizes of the image to the training set. </a:t>
            </a:r>
          </a:p>
          <a:p>
            <a:r>
              <a:rPr lang="en-US" dirty="0"/>
              <a:t>To make the model more rotation-invariant, we can add images with different angles. </a:t>
            </a:r>
          </a:p>
          <a:p>
            <a:r>
              <a:rPr lang="en-US" dirty="0"/>
              <a:t>This also helps to avoid overfitting. Overfitting happens when a model is exposed to very few samples. </a:t>
            </a:r>
          </a:p>
          <a:p>
            <a:r>
              <a:rPr lang="en-CA" dirty="0"/>
              <a:t>Mirroring</a:t>
            </a:r>
          </a:p>
          <a:p>
            <a:r>
              <a:rPr lang="en-CA" dirty="0"/>
              <a:t>Random cropping</a:t>
            </a:r>
          </a:p>
          <a:p>
            <a:r>
              <a:rPr lang="en-CA" dirty="0"/>
              <a:t>Color shifting</a:t>
            </a:r>
          </a:p>
          <a:p>
            <a:pPr marL="0" indent="0">
              <a:buNone/>
            </a:pPr>
            <a:endParaRPr lang="en-US" dirty="0"/>
          </a:p>
        </p:txBody>
      </p:sp>
    </p:spTree>
    <p:extLst>
      <p:ext uri="{BB962C8B-B14F-4D97-AF65-F5344CB8AC3E}">
        <p14:creationId xmlns:p14="http://schemas.microsoft.com/office/powerpoint/2010/main" val="351440578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sz="2400" dirty="0"/>
              <a:t>Image augmentation</a:t>
            </a:r>
            <a:endParaRPr lang="en-US" sz="2400" dirty="0"/>
          </a:p>
        </p:txBody>
      </p:sp>
      <p:sp>
        <p:nvSpPr>
          <p:cNvPr id="4" name="Content Placeholder 3">
            <a:extLst>
              <a:ext uri="{FF2B5EF4-FFF2-40B4-BE49-F238E27FC236}">
                <a16:creationId xmlns:a16="http://schemas.microsoft.com/office/drawing/2014/main" id="{BDC51FA6-BEC8-224F-80D8-E138107EEFCA}"/>
              </a:ext>
            </a:extLst>
          </p:cNvPr>
          <p:cNvSpPr>
            <a:spLocks noGrp="1"/>
          </p:cNvSpPr>
          <p:nvPr>
            <p:ph idx="1"/>
          </p:nvPr>
        </p:nvSpPr>
        <p:spPr/>
        <p:txBody>
          <a:bodyPr/>
          <a:lstStyle/>
          <a:p>
            <a:pPr marL="0" indent="0">
              <a:buNone/>
            </a:pPr>
            <a:r>
              <a:rPr lang="en-CA" dirty="0"/>
              <a:t>Here is the index of techniques we will be using in data augmentation:</a:t>
            </a:r>
          </a:p>
          <a:p>
            <a:r>
              <a:rPr lang="en-US" dirty="0"/>
              <a:t>Scaling</a:t>
            </a:r>
          </a:p>
          <a:p>
            <a:r>
              <a:rPr lang="en-US" dirty="0"/>
              <a:t>Translating</a:t>
            </a:r>
          </a:p>
          <a:p>
            <a:r>
              <a:rPr lang="en-US" dirty="0"/>
              <a:t>Rotation</a:t>
            </a:r>
          </a:p>
          <a:p>
            <a:r>
              <a:rPr lang="en-US" dirty="0"/>
              <a:t>Flipping</a:t>
            </a:r>
          </a:p>
          <a:p>
            <a:r>
              <a:rPr lang="en-US" dirty="0"/>
              <a:t>Adding salt and pepper noise</a:t>
            </a:r>
          </a:p>
          <a:p>
            <a:r>
              <a:rPr lang="en-US" dirty="0"/>
              <a:t>Lightening condition</a:t>
            </a:r>
          </a:p>
          <a:p>
            <a:r>
              <a:rPr lang="en-US" dirty="0"/>
              <a:t>Perspective Transform</a:t>
            </a:r>
          </a:p>
        </p:txBody>
      </p:sp>
    </p:spTree>
    <p:extLst>
      <p:ext uri="{BB962C8B-B14F-4D97-AF65-F5344CB8AC3E}">
        <p14:creationId xmlns:p14="http://schemas.microsoft.com/office/powerpoint/2010/main" val="7563794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sz="2400" dirty="0"/>
              <a:t>Convolutional neural networks (CNN)</a:t>
            </a:r>
            <a:endParaRPr lang="en-US" sz="2400" dirty="0"/>
          </a:p>
        </p:txBody>
      </p:sp>
      <p:sp>
        <p:nvSpPr>
          <p:cNvPr id="4" name="Content Placeholder 3">
            <a:extLst>
              <a:ext uri="{FF2B5EF4-FFF2-40B4-BE49-F238E27FC236}">
                <a16:creationId xmlns:a16="http://schemas.microsoft.com/office/drawing/2014/main" id="{BDC51FA6-BEC8-224F-80D8-E138107EEFCA}"/>
              </a:ext>
            </a:extLst>
          </p:cNvPr>
          <p:cNvSpPr>
            <a:spLocks noGrp="1"/>
          </p:cNvSpPr>
          <p:nvPr>
            <p:ph idx="1"/>
          </p:nvPr>
        </p:nvSpPr>
        <p:spPr/>
        <p:txBody>
          <a:bodyPr/>
          <a:lstStyle/>
          <a:p>
            <a:r>
              <a:rPr lang="en-US" dirty="0"/>
              <a:t>A convolution is a mathematical operation to merge two sets of information.</a:t>
            </a:r>
          </a:p>
          <a:p>
            <a:r>
              <a:rPr lang="en-US" dirty="0"/>
              <a:t>CNN is designed to learn spatial hierarchies of features through multiple building blocks, such as convolution layers, pooling layers, and fully connected layers. </a:t>
            </a:r>
            <a:endParaRPr lang="en-CA" dirty="0"/>
          </a:p>
          <a:p>
            <a:r>
              <a:rPr lang="en-US" dirty="0"/>
              <a:t>Application </a:t>
            </a:r>
          </a:p>
          <a:p>
            <a:pPr lvl="1"/>
            <a:r>
              <a:rPr lang="en-US" dirty="0"/>
              <a:t>Object recognition</a:t>
            </a:r>
          </a:p>
          <a:p>
            <a:pPr lvl="1"/>
            <a:r>
              <a:rPr lang="en-US" dirty="0"/>
              <a:t>Text analysis </a:t>
            </a:r>
          </a:p>
          <a:p>
            <a:pPr lvl="1"/>
            <a:r>
              <a:rPr lang="en-US" dirty="0"/>
              <a:t>analyzing sound</a:t>
            </a:r>
          </a:p>
          <a:p>
            <a:pPr lvl="1"/>
            <a:r>
              <a:rPr lang="en-US" dirty="0"/>
              <a:t>Machine vision</a:t>
            </a:r>
          </a:p>
          <a:p>
            <a:pPr lvl="1"/>
            <a:r>
              <a:rPr lang="en-US" dirty="0"/>
              <a:t>…</a:t>
            </a:r>
          </a:p>
        </p:txBody>
      </p:sp>
    </p:spTree>
    <p:extLst>
      <p:ext uri="{BB962C8B-B14F-4D97-AF65-F5344CB8AC3E}">
        <p14:creationId xmlns:p14="http://schemas.microsoft.com/office/powerpoint/2010/main" val="56214752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sz="2400" dirty="0"/>
              <a:t>Image augmentation</a:t>
            </a:r>
            <a:endParaRPr lang="en-US" sz="2400" dirty="0"/>
          </a:p>
        </p:txBody>
      </p:sp>
      <p:sp>
        <p:nvSpPr>
          <p:cNvPr id="4" name="Content Placeholder 3">
            <a:extLst>
              <a:ext uri="{FF2B5EF4-FFF2-40B4-BE49-F238E27FC236}">
                <a16:creationId xmlns:a16="http://schemas.microsoft.com/office/drawing/2014/main" id="{BDC51FA6-BEC8-224F-80D8-E138107EEFCA}"/>
              </a:ext>
            </a:extLst>
          </p:cNvPr>
          <p:cNvSpPr>
            <a:spLocks noGrp="1"/>
          </p:cNvSpPr>
          <p:nvPr>
            <p:ph idx="1"/>
          </p:nvPr>
        </p:nvSpPr>
        <p:spPr/>
        <p:txBody>
          <a:bodyPr/>
          <a:lstStyle/>
          <a:p>
            <a:r>
              <a:rPr lang="en-US" dirty="0"/>
              <a:t>Translation</a:t>
            </a:r>
          </a:p>
        </p:txBody>
      </p:sp>
      <p:pic>
        <p:nvPicPr>
          <p:cNvPr id="5" name="Picture 4">
            <a:extLst>
              <a:ext uri="{FF2B5EF4-FFF2-40B4-BE49-F238E27FC236}">
                <a16:creationId xmlns:a16="http://schemas.microsoft.com/office/drawing/2014/main" id="{AA21D244-E674-0A47-A269-BF894625736F}"/>
              </a:ext>
            </a:extLst>
          </p:cNvPr>
          <p:cNvPicPr>
            <a:picLocks noChangeAspect="1"/>
          </p:cNvPicPr>
          <p:nvPr/>
        </p:nvPicPr>
        <p:blipFill>
          <a:blip r:embed="rId2"/>
          <a:stretch>
            <a:fillRect/>
          </a:stretch>
        </p:blipFill>
        <p:spPr>
          <a:xfrm>
            <a:off x="2187560" y="1685430"/>
            <a:ext cx="6368901" cy="1338343"/>
          </a:xfrm>
          <a:prstGeom prst="rect">
            <a:avLst/>
          </a:prstGeom>
        </p:spPr>
      </p:pic>
      <p:pic>
        <p:nvPicPr>
          <p:cNvPr id="6" name="Picture 5">
            <a:extLst>
              <a:ext uri="{FF2B5EF4-FFF2-40B4-BE49-F238E27FC236}">
                <a16:creationId xmlns:a16="http://schemas.microsoft.com/office/drawing/2014/main" id="{42D16524-7317-6A4B-ADCF-E3E4D1C65837}"/>
              </a:ext>
            </a:extLst>
          </p:cNvPr>
          <p:cNvPicPr>
            <a:picLocks noChangeAspect="1"/>
          </p:cNvPicPr>
          <p:nvPr/>
        </p:nvPicPr>
        <p:blipFill>
          <a:blip r:embed="rId3"/>
          <a:stretch>
            <a:fillRect/>
          </a:stretch>
        </p:blipFill>
        <p:spPr>
          <a:xfrm>
            <a:off x="2187560" y="3225576"/>
            <a:ext cx="6515011" cy="1369047"/>
          </a:xfrm>
          <a:prstGeom prst="rect">
            <a:avLst/>
          </a:prstGeom>
        </p:spPr>
      </p:pic>
    </p:spTree>
    <p:extLst>
      <p:ext uri="{BB962C8B-B14F-4D97-AF65-F5344CB8AC3E}">
        <p14:creationId xmlns:p14="http://schemas.microsoft.com/office/powerpoint/2010/main" val="410071071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sz="2400" dirty="0"/>
              <a:t>Image augmentation</a:t>
            </a:r>
            <a:endParaRPr lang="en-US" sz="2400" dirty="0"/>
          </a:p>
        </p:txBody>
      </p:sp>
      <p:sp>
        <p:nvSpPr>
          <p:cNvPr id="4" name="Content Placeholder 3">
            <a:extLst>
              <a:ext uri="{FF2B5EF4-FFF2-40B4-BE49-F238E27FC236}">
                <a16:creationId xmlns:a16="http://schemas.microsoft.com/office/drawing/2014/main" id="{BDC51FA6-BEC8-224F-80D8-E138107EEFCA}"/>
              </a:ext>
            </a:extLst>
          </p:cNvPr>
          <p:cNvSpPr>
            <a:spLocks noGrp="1"/>
          </p:cNvSpPr>
          <p:nvPr>
            <p:ph idx="1"/>
          </p:nvPr>
        </p:nvSpPr>
        <p:spPr/>
        <p:txBody>
          <a:bodyPr/>
          <a:lstStyle/>
          <a:p>
            <a:r>
              <a:rPr lang="en-US" dirty="0"/>
              <a:t>Adding salt and pepper Noise</a:t>
            </a:r>
          </a:p>
        </p:txBody>
      </p:sp>
      <p:pic>
        <p:nvPicPr>
          <p:cNvPr id="3" name="Picture 2">
            <a:extLst>
              <a:ext uri="{FF2B5EF4-FFF2-40B4-BE49-F238E27FC236}">
                <a16:creationId xmlns:a16="http://schemas.microsoft.com/office/drawing/2014/main" id="{FD212187-69BA-A04E-847E-ED2FF53EB595}"/>
              </a:ext>
            </a:extLst>
          </p:cNvPr>
          <p:cNvPicPr>
            <a:picLocks noChangeAspect="1"/>
          </p:cNvPicPr>
          <p:nvPr/>
        </p:nvPicPr>
        <p:blipFill>
          <a:blip r:embed="rId2"/>
          <a:stretch>
            <a:fillRect/>
          </a:stretch>
        </p:blipFill>
        <p:spPr>
          <a:xfrm>
            <a:off x="3339553" y="1786269"/>
            <a:ext cx="3724734" cy="3229639"/>
          </a:xfrm>
          <a:prstGeom prst="rect">
            <a:avLst/>
          </a:prstGeom>
        </p:spPr>
      </p:pic>
    </p:spTree>
    <p:extLst>
      <p:ext uri="{BB962C8B-B14F-4D97-AF65-F5344CB8AC3E}">
        <p14:creationId xmlns:p14="http://schemas.microsoft.com/office/powerpoint/2010/main" val="352916519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sz="2400" dirty="0"/>
              <a:t>Image augmentation</a:t>
            </a:r>
            <a:endParaRPr lang="en-US" sz="2400" dirty="0"/>
          </a:p>
        </p:txBody>
      </p:sp>
      <p:sp>
        <p:nvSpPr>
          <p:cNvPr id="4" name="Content Placeholder 3">
            <a:extLst>
              <a:ext uri="{FF2B5EF4-FFF2-40B4-BE49-F238E27FC236}">
                <a16:creationId xmlns:a16="http://schemas.microsoft.com/office/drawing/2014/main" id="{BDC51FA6-BEC8-224F-80D8-E138107EEFCA}"/>
              </a:ext>
            </a:extLst>
          </p:cNvPr>
          <p:cNvSpPr>
            <a:spLocks noGrp="1"/>
          </p:cNvSpPr>
          <p:nvPr>
            <p:ph idx="1"/>
          </p:nvPr>
        </p:nvSpPr>
        <p:spPr/>
        <p:txBody>
          <a:bodyPr/>
          <a:lstStyle/>
          <a:p>
            <a:r>
              <a:rPr lang="en-US" dirty="0"/>
              <a:t>Perspective Transformation</a:t>
            </a:r>
          </a:p>
        </p:txBody>
      </p:sp>
      <p:pic>
        <p:nvPicPr>
          <p:cNvPr id="5" name="Picture 4">
            <a:extLst>
              <a:ext uri="{FF2B5EF4-FFF2-40B4-BE49-F238E27FC236}">
                <a16:creationId xmlns:a16="http://schemas.microsoft.com/office/drawing/2014/main" id="{3E8B16D4-1036-C840-941F-4D788719CA9E}"/>
              </a:ext>
            </a:extLst>
          </p:cNvPr>
          <p:cNvPicPr>
            <a:picLocks noChangeAspect="1"/>
          </p:cNvPicPr>
          <p:nvPr/>
        </p:nvPicPr>
        <p:blipFill>
          <a:blip r:embed="rId2"/>
          <a:stretch>
            <a:fillRect/>
          </a:stretch>
        </p:blipFill>
        <p:spPr>
          <a:xfrm>
            <a:off x="2775098" y="1916667"/>
            <a:ext cx="4757493" cy="2355588"/>
          </a:xfrm>
          <a:prstGeom prst="rect">
            <a:avLst/>
          </a:prstGeom>
        </p:spPr>
      </p:pic>
    </p:spTree>
    <p:extLst>
      <p:ext uri="{BB962C8B-B14F-4D97-AF65-F5344CB8AC3E}">
        <p14:creationId xmlns:p14="http://schemas.microsoft.com/office/powerpoint/2010/main" val="211048443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198122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200" dirty="0"/>
              <a:t>CNN vs deep neural networks (DNNs) challenge</a:t>
            </a:r>
          </a:p>
        </p:txBody>
      </p:sp>
      <p:sp>
        <p:nvSpPr>
          <p:cNvPr id="4" name="Content Placeholder 3">
            <a:extLst>
              <a:ext uri="{FF2B5EF4-FFF2-40B4-BE49-F238E27FC236}">
                <a16:creationId xmlns:a16="http://schemas.microsoft.com/office/drawing/2014/main" id="{BDC51FA6-BEC8-224F-80D8-E138107EEFCA}"/>
              </a:ext>
            </a:extLst>
          </p:cNvPr>
          <p:cNvSpPr>
            <a:spLocks noGrp="1"/>
          </p:cNvSpPr>
          <p:nvPr>
            <p:ph idx="1"/>
          </p:nvPr>
        </p:nvSpPr>
        <p:spPr/>
        <p:txBody>
          <a:bodyPr/>
          <a:lstStyle/>
          <a:p>
            <a:r>
              <a:rPr lang="en-US" dirty="0"/>
              <a:t>A 100 × 100 image has 10,000 pixels, and if the first layer has just 1,000 </a:t>
            </a:r>
          </a:p>
          <a:p>
            <a:pPr marL="457200" lvl="1" indent="0">
              <a:buNone/>
            </a:pPr>
            <a:r>
              <a:rPr lang="en-US" dirty="0">
                <a:sym typeface="Wingdings" panose="05000000000000000000" pitchFamily="2" charset="2"/>
              </a:rPr>
              <a:t> </a:t>
            </a:r>
            <a:r>
              <a:rPr lang="en-US" dirty="0"/>
              <a:t>10 million connections (just for the first layer).</a:t>
            </a:r>
            <a:endParaRPr lang="en-CA" dirty="0"/>
          </a:p>
          <a:p>
            <a:pPr marL="0" indent="0">
              <a:buNone/>
            </a:pPr>
            <a:endParaRPr lang="en-US" dirty="0"/>
          </a:p>
        </p:txBody>
      </p:sp>
      <p:pic>
        <p:nvPicPr>
          <p:cNvPr id="5" name="Picture 4">
            <a:extLst>
              <a:ext uri="{FF2B5EF4-FFF2-40B4-BE49-F238E27FC236}">
                <a16:creationId xmlns:a16="http://schemas.microsoft.com/office/drawing/2014/main" id="{E6DA4AC0-645F-0142-AE61-1C3988096F09}"/>
              </a:ext>
            </a:extLst>
          </p:cNvPr>
          <p:cNvPicPr>
            <a:picLocks noChangeAspect="1"/>
          </p:cNvPicPr>
          <p:nvPr/>
        </p:nvPicPr>
        <p:blipFill>
          <a:blip r:embed="rId2"/>
          <a:stretch>
            <a:fillRect/>
          </a:stretch>
        </p:blipFill>
        <p:spPr>
          <a:xfrm>
            <a:off x="2232837" y="2289184"/>
            <a:ext cx="5804070" cy="1978329"/>
          </a:xfrm>
          <a:prstGeom prst="rect">
            <a:avLst/>
          </a:prstGeom>
        </p:spPr>
      </p:pic>
    </p:spTree>
    <p:extLst>
      <p:ext uri="{BB962C8B-B14F-4D97-AF65-F5344CB8AC3E}">
        <p14:creationId xmlns:p14="http://schemas.microsoft.com/office/powerpoint/2010/main" val="34564034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sz="2400" dirty="0"/>
              <a:t>CNN solution</a:t>
            </a:r>
            <a:endParaRPr lang="en-US" sz="2400" dirty="0"/>
          </a:p>
        </p:txBody>
      </p:sp>
      <p:sp>
        <p:nvSpPr>
          <p:cNvPr id="4" name="Content Placeholder 3">
            <a:extLst>
              <a:ext uri="{FF2B5EF4-FFF2-40B4-BE49-F238E27FC236}">
                <a16:creationId xmlns:a16="http://schemas.microsoft.com/office/drawing/2014/main" id="{BDC51FA6-BEC8-224F-80D8-E138107EEFCA}"/>
              </a:ext>
            </a:extLst>
          </p:cNvPr>
          <p:cNvSpPr>
            <a:spLocks noGrp="1"/>
          </p:cNvSpPr>
          <p:nvPr>
            <p:ph idx="1"/>
          </p:nvPr>
        </p:nvSpPr>
        <p:spPr/>
        <p:txBody>
          <a:bodyPr/>
          <a:lstStyle/>
          <a:p>
            <a:r>
              <a:rPr lang="en-US" dirty="0"/>
              <a:t>CNNs solve this problem using partially connected layers. </a:t>
            </a:r>
          </a:p>
          <a:p>
            <a:pPr lvl="1"/>
            <a:r>
              <a:rPr lang="en-US" dirty="0"/>
              <a:t>far fewer parameters than a fully connected DNN</a:t>
            </a:r>
          </a:p>
          <a:p>
            <a:pPr lvl="1"/>
            <a:r>
              <a:rPr lang="en-US" dirty="0"/>
              <a:t>reduces the risk of overfitting, </a:t>
            </a:r>
          </a:p>
          <a:p>
            <a:pPr lvl="1"/>
            <a:r>
              <a:rPr lang="en-US" dirty="0"/>
              <a:t>requires much less training data. </a:t>
            </a:r>
          </a:p>
          <a:p>
            <a:pPr lvl="1"/>
            <a:r>
              <a:rPr lang="en-US" dirty="0"/>
              <a:t>heavily reuses its weights, </a:t>
            </a:r>
          </a:p>
          <a:p>
            <a:pPr lvl="1"/>
            <a:r>
              <a:rPr lang="en-US" dirty="0"/>
              <a:t>much faster to train</a:t>
            </a:r>
          </a:p>
          <a:p>
            <a:pPr marL="457200" lvl="1" indent="0">
              <a:buNone/>
            </a:pPr>
            <a:endParaRPr lang="en-US" dirty="0"/>
          </a:p>
          <a:p>
            <a:pPr marL="0" indent="0">
              <a:buNone/>
            </a:pPr>
            <a:endParaRPr lang="en-US" dirty="0"/>
          </a:p>
        </p:txBody>
      </p:sp>
      <p:pic>
        <p:nvPicPr>
          <p:cNvPr id="5" name="Picture 4">
            <a:extLst>
              <a:ext uri="{FF2B5EF4-FFF2-40B4-BE49-F238E27FC236}">
                <a16:creationId xmlns:a16="http://schemas.microsoft.com/office/drawing/2014/main" id="{E5E634CA-11D0-324F-BEE8-0B6B5344017C}"/>
              </a:ext>
            </a:extLst>
          </p:cNvPr>
          <p:cNvPicPr>
            <a:picLocks noChangeAspect="1"/>
          </p:cNvPicPr>
          <p:nvPr/>
        </p:nvPicPr>
        <p:blipFill>
          <a:blip r:embed="rId2"/>
          <a:stretch>
            <a:fillRect/>
          </a:stretch>
        </p:blipFill>
        <p:spPr>
          <a:xfrm>
            <a:off x="4989256" y="2421157"/>
            <a:ext cx="3721395" cy="2283174"/>
          </a:xfrm>
          <a:prstGeom prst="rect">
            <a:avLst/>
          </a:prstGeom>
        </p:spPr>
      </p:pic>
    </p:spTree>
    <p:extLst>
      <p:ext uri="{BB962C8B-B14F-4D97-AF65-F5344CB8AC3E}">
        <p14:creationId xmlns:p14="http://schemas.microsoft.com/office/powerpoint/2010/main" val="2279865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sz="2200" dirty="0"/>
              <a:t>Convolutional neural network (CNN) in a nutshell</a:t>
            </a:r>
            <a:endParaRPr lang="en-US" sz="2200" dirty="0"/>
          </a:p>
        </p:txBody>
      </p:sp>
      <p:pic>
        <p:nvPicPr>
          <p:cNvPr id="5" name="Picture 2" descr="Fig. 1">
            <a:extLst>
              <a:ext uri="{FF2B5EF4-FFF2-40B4-BE49-F238E27FC236}">
                <a16:creationId xmlns:a16="http://schemas.microsoft.com/office/drawing/2014/main" id="{4BD6C1F5-3D9C-834E-9FF2-9C750B0E3A01}"/>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717675" y="1234649"/>
            <a:ext cx="6969125" cy="3027352"/>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49D084F0-C8CD-8C40-9114-2D8DA354119C}"/>
              </a:ext>
            </a:extLst>
          </p:cNvPr>
          <p:cNvSpPr/>
          <p:nvPr/>
        </p:nvSpPr>
        <p:spPr>
          <a:xfrm>
            <a:off x="1828800" y="4433421"/>
            <a:ext cx="6858000" cy="369332"/>
          </a:xfrm>
          <a:prstGeom prst="rect">
            <a:avLst/>
          </a:prstGeom>
        </p:spPr>
        <p:txBody>
          <a:bodyPr wrap="square">
            <a:spAutoFit/>
          </a:bodyPr>
          <a:lstStyle/>
          <a:p>
            <a:r>
              <a:rPr lang="en-CA" dirty="0">
                <a:hlinkClick r:id="rId3"/>
              </a:rPr>
              <a:t>https://link.springer.com/article/10.1007/s13244-018-0639-9#Fig1</a:t>
            </a:r>
            <a:r>
              <a:rPr lang="en-CA" dirty="0"/>
              <a:t> </a:t>
            </a:r>
          </a:p>
        </p:txBody>
      </p:sp>
    </p:spTree>
    <p:extLst>
      <p:ext uri="{BB962C8B-B14F-4D97-AF65-F5344CB8AC3E}">
        <p14:creationId xmlns:p14="http://schemas.microsoft.com/office/powerpoint/2010/main" val="2452803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sz="2400" dirty="0"/>
              <a:t>CNN Architecture</a:t>
            </a:r>
            <a:endParaRPr lang="en-US" sz="2400" dirty="0"/>
          </a:p>
        </p:txBody>
      </p:sp>
      <p:sp>
        <p:nvSpPr>
          <p:cNvPr id="4" name="Content Placeholder 3">
            <a:extLst>
              <a:ext uri="{FF2B5EF4-FFF2-40B4-BE49-F238E27FC236}">
                <a16:creationId xmlns:a16="http://schemas.microsoft.com/office/drawing/2014/main" id="{BDC51FA6-BEC8-224F-80D8-E138107EEFCA}"/>
              </a:ext>
            </a:extLst>
          </p:cNvPr>
          <p:cNvSpPr>
            <a:spLocks noGrp="1"/>
          </p:cNvSpPr>
          <p:nvPr>
            <p:ph idx="1"/>
          </p:nvPr>
        </p:nvSpPr>
        <p:spPr/>
        <p:txBody>
          <a:bodyPr/>
          <a:lstStyle/>
          <a:p>
            <a:r>
              <a:rPr lang="en-US" dirty="0"/>
              <a:t>CNN is typically composed of following types of layers:</a:t>
            </a:r>
          </a:p>
          <a:p>
            <a:pPr lvl="1"/>
            <a:r>
              <a:rPr lang="en-US" dirty="0"/>
              <a:t>Input layer</a:t>
            </a:r>
          </a:p>
          <a:p>
            <a:pPr lvl="1"/>
            <a:r>
              <a:rPr lang="en-US" dirty="0"/>
              <a:t>Convolution </a:t>
            </a:r>
          </a:p>
          <a:p>
            <a:pPr lvl="1"/>
            <a:r>
              <a:rPr lang="en-US" dirty="0"/>
              <a:t>Pooling</a:t>
            </a:r>
          </a:p>
          <a:p>
            <a:pPr lvl="1"/>
            <a:r>
              <a:rPr lang="en-US" dirty="0"/>
              <a:t>Fully connected layers. </a:t>
            </a:r>
          </a:p>
          <a:p>
            <a:r>
              <a:rPr lang="en-US" dirty="0"/>
              <a:t>Convolution and pooling layers, perform feature extraction, </a:t>
            </a:r>
          </a:p>
          <a:p>
            <a:r>
              <a:rPr lang="en-US" dirty="0"/>
              <a:t>Fully connected layer, maps the extracted features into final output, such as classification.</a:t>
            </a:r>
          </a:p>
          <a:p>
            <a:pPr marL="0" indent="0">
              <a:buNone/>
            </a:pPr>
            <a:endParaRPr lang="en-US" dirty="0"/>
          </a:p>
        </p:txBody>
      </p:sp>
    </p:spTree>
    <p:extLst>
      <p:ext uri="{BB962C8B-B14F-4D97-AF65-F5344CB8AC3E}">
        <p14:creationId xmlns:p14="http://schemas.microsoft.com/office/powerpoint/2010/main" val="40364983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sz="2400" dirty="0"/>
              <a:t>Input layers</a:t>
            </a:r>
            <a:endParaRPr lang="en-US" sz="2400" dirty="0"/>
          </a:p>
        </p:txBody>
      </p:sp>
      <p:sp>
        <p:nvSpPr>
          <p:cNvPr id="4" name="Content Placeholder 3">
            <a:extLst>
              <a:ext uri="{FF2B5EF4-FFF2-40B4-BE49-F238E27FC236}">
                <a16:creationId xmlns:a16="http://schemas.microsoft.com/office/drawing/2014/main" id="{BDC51FA6-BEC8-224F-80D8-E138107EEFCA}"/>
              </a:ext>
            </a:extLst>
          </p:cNvPr>
          <p:cNvSpPr>
            <a:spLocks noGrp="1"/>
          </p:cNvSpPr>
          <p:nvPr>
            <p:ph idx="1"/>
          </p:nvPr>
        </p:nvSpPr>
        <p:spPr/>
        <p:txBody>
          <a:bodyPr/>
          <a:lstStyle/>
          <a:p>
            <a:r>
              <a:rPr lang="en-US" dirty="0"/>
              <a:t>Input layers are where we load the raw input data of the image.</a:t>
            </a:r>
          </a:p>
          <a:p>
            <a:r>
              <a:rPr lang="en-US" dirty="0"/>
              <a:t>This input data specifies the width, height, and number of channels. </a:t>
            </a:r>
          </a:p>
          <a:p>
            <a:r>
              <a:rPr lang="en-US" dirty="0"/>
              <a:t>Typically, the number of channels is three, for the RGB values for each pixel.</a:t>
            </a:r>
            <a:endParaRPr lang="en-CA" dirty="0"/>
          </a:p>
          <a:p>
            <a:pPr marL="0" indent="0">
              <a:buNone/>
            </a:pPr>
            <a:endParaRPr lang="en-US" dirty="0"/>
          </a:p>
        </p:txBody>
      </p:sp>
      <p:pic>
        <p:nvPicPr>
          <p:cNvPr id="5" name="Picture 4">
            <a:extLst>
              <a:ext uri="{FF2B5EF4-FFF2-40B4-BE49-F238E27FC236}">
                <a16:creationId xmlns:a16="http://schemas.microsoft.com/office/drawing/2014/main" id="{4600535E-966A-E64E-A777-D1A7239DED93}"/>
              </a:ext>
            </a:extLst>
          </p:cNvPr>
          <p:cNvPicPr>
            <a:picLocks noChangeAspect="1"/>
          </p:cNvPicPr>
          <p:nvPr/>
        </p:nvPicPr>
        <p:blipFill>
          <a:blip r:embed="rId2"/>
          <a:stretch>
            <a:fillRect/>
          </a:stretch>
        </p:blipFill>
        <p:spPr>
          <a:xfrm>
            <a:off x="2607606" y="2530765"/>
            <a:ext cx="5188628" cy="1982031"/>
          </a:xfrm>
          <a:prstGeom prst="rect">
            <a:avLst/>
          </a:prstGeom>
        </p:spPr>
      </p:pic>
    </p:spTree>
    <p:extLst>
      <p:ext uri="{BB962C8B-B14F-4D97-AF65-F5344CB8AC3E}">
        <p14:creationId xmlns:p14="http://schemas.microsoft.com/office/powerpoint/2010/main" val="35177146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sz="2400" dirty="0"/>
              <a:t>Convolution</a:t>
            </a:r>
            <a:endParaRPr lang="en-US" sz="2400" dirty="0"/>
          </a:p>
        </p:txBody>
      </p:sp>
      <p:sp>
        <p:nvSpPr>
          <p:cNvPr id="4" name="Content Placeholder 3">
            <a:extLst>
              <a:ext uri="{FF2B5EF4-FFF2-40B4-BE49-F238E27FC236}">
                <a16:creationId xmlns:a16="http://schemas.microsoft.com/office/drawing/2014/main" id="{BDC51FA6-BEC8-224F-80D8-E138107EEFCA}"/>
              </a:ext>
            </a:extLst>
          </p:cNvPr>
          <p:cNvSpPr>
            <a:spLocks noGrp="1"/>
          </p:cNvSpPr>
          <p:nvPr>
            <p:ph idx="1"/>
          </p:nvPr>
        </p:nvSpPr>
        <p:spPr/>
        <p:txBody>
          <a:bodyPr/>
          <a:lstStyle/>
          <a:p>
            <a:r>
              <a:rPr lang="en-CA" dirty="0"/>
              <a:t>Type of linear operation </a:t>
            </a:r>
            <a:r>
              <a:rPr lang="en-US" dirty="0"/>
              <a:t>where a small array of numbers, called a kernel, is applied across the input (tensor).</a:t>
            </a:r>
          </a:p>
          <a:p>
            <a:r>
              <a:rPr lang="en-US" dirty="0"/>
              <a:t>Two key hyperparameters </a:t>
            </a:r>
          </a:p>
          <a:p>
            <a:pPr lvl="1"/>
            <a:r>
              <a:rPr lang="en-US" dirty="0"/>
              <a:t>are size (e.g. 3x3, 5x5 or 7x7) and number of kernels.</a:t>
            </a:r>
          </a:p>
          <a:p>
            <a:pPr lvl="1"/>
            <a:r>
              <a:rPr lang="en-US" dirty="0"/>
              <a:t>The number of kernels determines the depth of output feature maps.</a:t>
            </a:r>
            <a:endParaRPr lang="en-CA" dirty="0"/>
          </a:p>
          <a:p>
            <a:pPr marL="0" indent="0">
              <a:buNone/>
            </a:pPr>
            <a:endParaRPr lang="en-US" dirty="0"/>
          </a:p>
        </p:txBody>
      </p:sp>
      <p:grpSp>
        <p:nvGrpSpPr>
          <p:cNvPr id="5" name="Group 4">
            <a:extLst>
              <a:ext uri="{FF2B5EF4-FFF2-40B4-BE49-F238E27FC236}">
                <a16:creationId xmlns:a16="http://schemas.microsoft.com/office/drawing/2014/main" id="{541022CE-76FF-C847-A13A-7BF529A486E7}"/>
              </a:ext>
            </a:extLst>
          </p:cNvPr>
          <p:cNvGrpSpPr/>
          <p:nvPr/>
        </p:nvGrpSpPr>
        <p:grpSpPr>
          <a:xfrm>
            <a:off x="2115871" y="3003717"/>
            <a:ext cx="6156251" cy="1371601"/>
            <a:chOff x="2603935" y="1336054"/>
            <a:chExt cx="5125314" cy="1344333"/>
          </a:xfrm>
        </p:grpSpPr>
        <p:pic>
          <p:nvPicPr>
            <p:cNvPr id="6" name="Picture 5" descr="convolution_schematic.gif">
              <a:extLst>
                <a:ext uri="{FF2B5EF4-FFF2-40B4-BE49-F238E27FC236}">
                  <a16:creationId xmlns:a16="http://schemas.microsoft.com/office/drawing/2014/main" id="{E6D0A384-2561-BA45-9140-FFC7CDD4F0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91079" y="1336054"/>
              <a:ext cx="1838170" cy="1344333"/>
            </a:xfrm>
            <a:prstGeom prst="rect">
              <a:avLst/>
            </a:prstGeom>
          </p:spPr>
        </p:pic>
        <p:pic>
          <p:nvPicPr>
            <p:cNvPr id="7" name="Εικόνα 12">
              <a:extLst>
                <a:ext uri="{FF2B5EF4-FFF2-40B4-BE49-F238E27FC236}">
                  <a16:creationId xmlns:a16="http://schemas.microsoft.com/office/drawing/2014/main" id="{0D71F1EF-C0C8-6743-8C00-2E07CC98BAE8}"/>
                </a:ext>
              </a:extLst>
            </p:cNvPr>
            <p:cNvPicPr>
              <a:picLocks noChangeAspect="1"/>
            </p:cNvPicPr>
            <p:nvPr/>
          </p:nvPicPr>
          <p:blipFill>
            <a:blip r:embed="rId3"/>
            <a:stretch>
              <a:fillRect/>
            </a:stretch>
          </p:blipFill>
          <p:spPr>
            <a:xfrm>
              <a:off x="2603935" y="1437888"/>
              <a:ext cx="1085850" cy="1028700"/>
            </a:xfrm>
            <a:prstGeom prst="rect">
              <a:avLst/>
            </a:prstGeom>
          </p:spPr>
        </p:pic>
        <p:pic>
          <p:nvPicPr>
            <p:cNvPr id="8" name="Εικόνα 13">
              <a:extLst>
                <a:ext uri="{FF2B5EF4-FFF2-40B4-BE49-F238E27FC236}">
                  <a16:creationId xmlns:a16="http://schemas.microsoft.com/office/drawing/2014/main" id="{6C2652A5-1664-2847-9A51-A54B8A9DACA3}"/>
                </a:ext>
              </a:extLst>
            </p:cNvPr>
            <p:cNvPicPr>
              <a:picLocks noChangeAspect="1"/>
            </p:cNvPicPr>
            <p:nvPr/>
          </p:nvPicPr>
          <p:blipFill>
            <a:blip r:embed="rId4"/>
            <a:stretch>
              <a:fillRect/>
            </a:stretch>
          </p:blipFill>
          <p:spPr>
            <a:xfrm>
              <a:off x="4057375" y="1652201"/>
              <a:ext cx="666750" cy="600075"/>
            </a:xfrm>
            <a:prstGeom prst="rect">
              <a:avLst/>
            </a:prstGeom>
          </p:spPr>
        </p:pic>
        <p:sp>
          <p:nvSpPr>
            <p:cNvPr id="9" name="TextBox 8">
              <a:extLst>
                <a:ext uri="{FF2B5EF4-FFF2-40B4-BE49-F238E27FC236}">
                  <a16:creationId xmlns:a16="http://schemas.microsoft.com/office/drawing/2014/main" id="{B4A19FD5-2608-FB40-93BC-8019C67CEC0F}"/>
                </a:ext>
              </a:extLst>
            </p:cNvPr>
            <p:cNvSpPr txBox="1"/>
            <p:nvPr/>
          </p:nvSpPr>
          <p:spPr>
            <a:xfrm>
              <a:off x="2604337" y="2438013"/>
              <a:ext cx="898608" cy="206022"/>
            </a:xfrm>
            <a:prstGeom prst="rect">
              <a:avLst/>
            </a:prstGeom>
            <a:noFill/>
          </p:spPr>
          <p:txBody>
            <a:bodyPr wrap="none" rtlCol="0">
              <a:spAutoFit/>
            </a:bodyPr>
            <a:lstStyle/>
            <a:p>
              <a:r>
                <a:rPr lang="en-US" sz="1350"/>
                <a:t>Input matrix</a:t>
              </a:r>
              <a:endParaRPr lang="el-GR" sz="1350" dirty="0"/>
            </a:p>
          </p:txBody>
        </p:sp>
        <p:sp>
          <p:nvSpPr>
            <p:cNvPr id="10" name="TextBox 9">
              <a:extLst>
                <a:ext uri="{FF2B5EF4-FFF2-40B4-BE49-F238E27FC236}">
                  <a16:creationId xmlns:a16="http://schemas.microsoft.com/office/drawing/2014/main" id="{FB768C01-E31F-144A-A00A-78B8350D65AA}"/>
                </a:ext>
              </a:extLst>
            </p:cNvPr>
            <p:cNvSpPr txBox="1"/>
            <p:nvPr/>
          </p:nvSpPr>
          <p:spPr>
            <a:xfrm>
              <a:off x="3862064" y="2195639"/>
              <a:ext cx="1057373" cy="348653"/>
            </a:xfrm>
            <a:prstGeom prst="rect">
              <a:avLst/>
            </a:prstGeom>
            <a:noFill/>
          </p:spPr>
          <p:txBody>
            <a:bodyPr wrap="none" rtlCol="0">
              <a:spAutoFit/>
            </a:bodyPr>
            <a:lstStyle/>
            <a:p>
              <a:pPr algn="ctr"/>
              <a:r>
                <a:rPr lang="en-US" sz="1350" dirty="0"/>
                <a:t>Convolutional </a:t>
              </a:r>
            </a:p>
            <a:p>
              <a:pPr algn="ctr"/>
              <a:r>
                <a:rPr lang="en-US" sz="1350" dirty="0"/>
                <a:t>3x3 filter</a:t>
              </a:r>
              <a:endParaRPr lang="el-GR" sz="1350" dirty="0"/>
            </a:p>
          </p:txBody>
        </p:sp>
        <p:sp>
          <p:nvSpPr>
            <p:cNvPr id="11" name="Δεξιό βέλος 16">
              <a:extLst>
                <a:ext uri="{FF2B5EF4-FFF2-40B4-BE49-F238E27FC236}">
                  <a16:creationId xmlns:a16="http://schemas.microsoft.com/office/drawing/2014/main" id="{73E8414F-BD8B-CC4D-8433-F970A117AE1C}"/>
                </a:ext>
              </a:extLst>
            </p:cNvPr>
            <p:cNvSpPr/>
            <p:nvPr/>
          </p:nvSpPr>
          <p:spPr>
            <a:xfrm>
              <a:off x="5163608" y="1728101"/>
              <a:ext cx="557160" cy="363474"/>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l-GR" sz="1350"/>
            </a:p>
          </p:txBody>
        </p:sp>
      </p:grpSp>
    </p:spTree>
    <p:extLst>
      <p:ext uri="{BB962C8B-B14F-4D97-AF65-F5344CB8AC3E}">
        <p14:creationId xmlns:p14="http://schemas.microsoft.com/office/powerpoint/2010/main" val="267509293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Status xmlns="http://schemas.microsoft.com/sharepoint/v3/fields">Not Started</_Statu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0DE64AEEDD9B7A4D93545ACBE97D4615" ma:contentTypeVersion="2" ma:contentTypeDescription="Create a new document." ma:contentTypeScope="" ma:versionID="f49002b78e3a4a71b814eef46a983816">
  <xsd:schema xmlns:xsd="http://www.w3.org/2001/XMLSchema" xmlns:xs="http://www.w3.org/2001/XMLSchema" xmlns:p="http://schemas.microsoft.com/office/2006/metadata/properties" xmlns:ns2="http://schemas.microsoft.com/sharepoint/v3/fields" targetNamespace="http://schemas.microsoft.com/office/2006/metadata/properties" ma:root="true" ma:fieldsID="38f6db2dd0d9a0cf6a8dc37be32b365b" ns2:_="">
    <xsd:import namespace="http://schemas.microsoft.com/sharepoint/v3/fields"/>
    <xsd:element name="properties">
      <xsd:complexType>
        <xsd:sequence>
          <xsd:element name="documentManagement">
            <xsd:complexType>
              <xsd:all>
                <xsd:element ref="ns2:_Status" minOccurs="0"/>
                <xsd:element ref="ns2: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8" nillable="true" ma:displayName="Status" ma:default="Not Started" ma:internalName="_Status">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element name="_Version" ma:index="9"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ma:displayName="Status"/>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B6F2769-7194-4217-93D3-3AF3A4742282}">
  <ds:schemaRefs>
    <ds:schemaRef ds:uri="http://purl.org/dc/elements/1.1/"/>
    <ds:schemaRef ds:uri="http://www.w3.org/XML/1998/namespace"/>
    <ds:schemaRef ds:uri="http://schemas.openxmlformats.org/package/2006/metadata/core-properties"/>
    <ds:schemaRef ds:uri="http://purl.org/dc/terms/"/>
    <ds:schemaRef ds:uri="http://schemas.microsoft.com/office/2006/documentManagement/types"/>
    <ds:schemaRef ds:uri="http://purl.org/dc/dcmitype/"/>
    <ds:schemaRef ds:uri="http://schemas.microsoft.com/office/2006/metadata/properties"/>
    <ds:schemaRef ds:uri="http://schemas.microsoft.com/office/infopath/2007/PartnerControls"/>
    <ds:schemaRef ds:uri="http://schemas.microsoft.com/sharepoint/v3/fields"/>
  </ds:schemaRefs>
</ds:datastoreItem>
</file>

<file path=customXml/itemProps2.xml><?xml version="1.0" encoding="utf-8"?>
<ds:datastoreItem xmlns:ds="http://schemas.openxmlformats.org/officeDocument/2006/customXml" ds:itemID="{E4214858-785C-42F7-BE66-6D0E79395F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7D2A1B0-FF3E-4009-940D-AED0EB70AA2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FNEMasterTemplateForThemePreview.pptx</Template>
  <TotalTime>21014</TotalTime>
  <Words>1538</Words>
  <Application>Microsoft Office PowerPoint</Application>
  <PresentationFormat>On-screen Show (16:9)</PresentationFormat>
  <Paragraphs>317</Paragraphs>
  <Slides>33</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33</vt:i4>
      </vt:variant>
    </vt:vector>
  </HeadingPairs>
  <TitlesOfParts>
    <vt:vector size="38" baseType="lpstr">
      <vt:lpstr>Arial</vt:lpstr>
      <vt:lpstr>Calibri</vt:lpstr>
      <vt:lpstr>inherit</vt:lpstr>
      <vt:lpstr>PT Serif</vt:lpstr>
      <vt:lpstr>Office Theme</vt:lpstr>
      <vt:lpstr>Deep Learning</vt:lpstr>
      <vt:lpstr>Objectives</vt:lpstr>
      <vt:lpstr>Convolutional neural networks (CNN)</vt:lpstr>
      <vt:lpstr>CNN vs deep neural networks (DNNs) challenge</vt:lpstr>
      <vt:lpstr>CNN solution</vt:lpstr>
      <vt:lpstr>Convolutional neural network (CNN) in a nutshell</vt:lpstr>
      <vt:lpstr>CNN Architecture</vt:lpstr>
      <vt:lpstr>Input layers</vt:lpstr>
      <vt:lpstr>Convolution</vt:lpstr>
      <vt:lpstr>Convolution (cont.)</vt:lpstr>
      <vt:lpstr>1D Convolution</vt:lpstr>
      <vt:lpstr>Convolution vs. fully connected</vt:lpstr>
      <vt:lpstr>Stride</vt:lpstr>
      <vt:lpstr>Zero padding</vt:lpstr>
      <vt:lpstr>Choosing the number of filters</vt:lpstr>
      <vt:lpstr>Configuring filter size</vt:lpstr>
      <vt:lpstr>Calculating spatial size of output volume</vt:lpstr>
      <vt:lpstr>Non-linear layers</vt:lpstr>
      <vt:lpstr>Pooling layer</vt:lpstr>
      <vt:lpstr>Pooling layer (cnt.)</vt:lpstr>
      <vt:lpstr>Fully connected layer</vt:lpstr>
      <vt:lpstr>CNN Hyper-Parameters</vt:lpstr>
      <vt:lpstr>Configuration of CNN layers</vt:lpstr>
      <vt:lpstr>Example of CNN</vt:lpstr>
      <vt:lpstr>LeNet</vt:lpstr>
      <vt:lpstr>AlexNet</vt:lpstr>
      <vt:lpstr>VGG-16</vt:lpstr>
      <vt:lpstr>Image augmentation</vt:lpstr>
      <vt:lpstr>Image augmentation</vt:lpstr>
      <vt:lpstr>Image augmentation</vt:lpstr>
      <vt:lpstr>Image augmentation</vt:lpstr>
      <vt:lpstr>Image augmentation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FileNewTemplate</dc:title>
  <dc:creator>Diana</dc:creator>
  <cp:lastModifiedBy>Omotayo Akinbode</cp:lastModifiedBy>
  <cp:revision>348</cp:revision>
  <dcterms:created xsi:type="dcterms:W3CDTF">2010-04-12T23:12:02Z</dcterms:created>
  <dcterms:modified xsi:type="dcterms:W3CDTF">2020-03-21T16:32:36Z</dcterms:modified>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ies>
</file>